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5669349"/>
            <a:ext cx="2400020" cy="107501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3576370" cy="5364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83480" y="690295"/>
            <a:ext cx="31750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9069" y="1411782"/>
            <a:ext cx="347281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4373" y="1411782"/>
            <a:ext cx="322897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150" y="5669349"/>
            <a:ext cx="2400020" cy="10750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225" y="690295"/>
            <a:ext cx="793940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0225" y="1802777"/>
            <a:ext cx="7914640" cy="335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8492" y="6467717"/>
            <a:ext cx="2438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raising.co.uk/2019/01/03/many-different-types-fundraising/?utm_source=UK%2BFundraising&amp;utm_campaign=eca56fe44c-daily-news-email&amp;utm_medium=email&amp;utm_term=0_69d4b8ed6d-eca56fe44c-226062273&amp;mc_cid=eca56fe44c&amp;mc_eid=dafb76125d%23.XC8oTFz7TIU&amp;fbclid=IwAR0l7a-48uAQT_npYxae-gxXIXTVPSPMNluJ7y1CMIhs3lGZb4DLKuMybt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png"/><Relationship Id="rId26" Type="http://schemas.openxmlformats.org/officeDocument/2006/relationships/image" Target="../media/image29.jpg"/><Relationship Id="rId3" Type="http://schemas.openxmlformats.org/officeDocument/2006/relationships/image" Target="../media/image6.jpg"/><Relationship Id="rId21" Type="http://schemas.openxmlformats.org/officeDocument/2006/relationships/image" Target="../media/image24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5" Type="http://schemas.openxmlformats.org/officeDocument/2006/relationships/image" Target="../media/image28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jp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jp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png"/><Relationship Id="rId27" Type="http://schemas.openxmlformats.org/officeDocument/2006/relationships/image" Target="../media/image3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332954104181898" TargetMode="External"/><Relationship Id="rId2" Type="http://schemas.openxmlformats.org/officeDocument/2006/relationships/hyperlink" Target="https://www.facebook.com/groups/168614765827169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groups/131647250857377" TargetMode="External"/><Relationship Id="rId4" Type="http://schemas.openxmlformats.org/officeDocument/2006/relationships/hyperlink" Target="https://www.facebook.com/groups/174032469269385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hyperlink" Target="mailto:lucy@nostoneunturned.uk" TargetMode="External"/><Relationship Id="rId7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lucy-stone-charity/" TargetMode="External"/><Relationship Id="rId5" Type="http://schemas.openxmlformats.org/officeDocument/2006/relationships/hyperlink" Target="http://www.nostoneunturned.uk/" TargetMode="External"/><Relationship Id="rId10" Type="http://schemas.openxmlformats.org/officeDocument/2006/relationships/image" Target="../media/image42.jpg"/><Relationship Id="rId4" Type="http://schemas.openxmlformats.org/officeDocument/2006/relationships/hyperlink" Target="https://twitter.com/Lucy_Stone" TargetMode="External"/><Relationship Id="rId9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492" y="663194"/>
            <a:ext cx="6982459" cy="364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471805" indent="1905" algn="ctr">
              <a:lnSpc>
                <a:spcPct val="126499"/>
              </a:lnSpc>
              <a:spcBef>
                <a:spcPts val="100"/>
              </a:spcBef>
            </a:pPr>
            <a:r>
              <a:rPr sz="4200" b="1" dirty="0">
                <a:latin typeface="Calibri"/>
                <a:cs typeface="Calibri"/>
              </a:rPr>
              <a:t>Fundraising</a:t>
            </a:r>
            <a:r>
              <a:rPr sz="4200" b="1" spc="-155" dirty="0">
                <a:latin typeface="Calibri"/>
                <a:cs typeface="Calibri"/>
              </a:rPr>
              <a:t> </a:t>
            </a:r>
            <a:r>
              <a:rPr sz="4200" b="1" spc="-25" dirty="0">
                <a:latin typeface="Calibri"/>
                <a:cs typeface="Calibri"/>
              </a:rPr>
              <a:t>101 </a:t>
            </a:r>
            <a:r>
              <a:rPr sz="4200" b="1" dirty="0">
                <a:latin typeface="Calibri"/>
                <a:cs typeface="Calibri"/>
              </a:rPr>
              <a:t>Introduction</a:t>
            </a:r>
            <a:r>
              <a:rPr sz="4200" b="1" spc="-100" dirty="0">
                <a:latin typeface="Calibri"/>
                <a:cs typeface="Calibri"/>
              </a:rPr>
              <a:t> </a:t>
            </a:r>
            <a:r>
              <a:rPr sz="4200" b="1" dirty="0">
                <a:latin typeface="Calibri"/>
                <a:cs typeface="Calibri"/>
              </a:rPr>
              <a:t>to</a:t>
            </a:r>
            <a:r>
              <a:rPr sz="4200" b="1" spc="-95" dirty="0">
                <a:latin typeface="Calibri"/>
                <a:cs typeface="Calibri"/>
              </a:rPr>
              <a:t> </a:t>
            </a:r>
            <a:r>
              <a:rPr sz="4200" b="1" spc="-20" dirty="0">
                <a:latin typeface="Calibri"/>
                <a:cs typeface="Calibri"/>
              </a:rPr>
              <a:t>Fundraising</a:t>
            </a:r>
            <a:endParaRPr sz="4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50">
              <a:latin typeface="Calibri"/>
              <a:cs typeface="Calibri"/>
            </a:endParaRPr>
          </a:p>
          <a:p>
            <a:pPr marL="3175" algn="ctr">
              <a:lnSpc>
                <a:spcPts val="5030"/>
              </a:lnSpc>
            </a:pPr>
            <a:r>
              <a:rPr sz="4200" b="1" dirty="0">
                <a:latin typeface="Calibri"/>
                <a:cs typeface="Calibri"/>
              </a:rPr>
              <a:t>Lucy</a:t>
            </a:r>
            <a:r>
              <a:rPr sz="4200" b="1" spc="-40" dirty="0">
                <a:latin typeface="Calibri"/>
                <a:cs typeface="Calibri"/>
              </a:rPr>
              <a:t> </a:t>
            </a:r>
            <a:r>
              <a:rPr sz="4200" b="1" dirty="0">
                <a:latin typeface="Calibri"/>
                <a:cs typeface="Calibri"/>
              </a:rPr>
              <a:t>Stone</a:t>
            </a:r>
            <a:r>
              <a:rPr sz="4200" b="1" spc="-40" dirty="0">
                <a:latin typeface="Calibri"/>
                <a:cs typeface="Calibri"/>
              </a:rPr>
              <a:t> </a:t>
            </a:r>
            <a:r>
              <a:rPr sz="4200" b="1" spc="-10" dirty="0">
                <a:latin typeface="Calibri"/>
                <a:cs typeface="Calibri"/>
              </a:rPr>
              <a:t>(She/Her)</a:t>
            </a:r>
            <a:endParaRPr sz="4200">
              <a:latin typeface="Calibri"/>
              <a:cs typeface="Calibri"/>
            </a:endParaRPr>
          </a:p>
          <a:p>
            <a:pPr algn="ctr">
              <a:lnSpc>
                <a:spcPts val="5035"/>
              </a:lnSpc>
            </a:pPr>
            <a:r>
              <a:rPr sz="4200" b="1" dirty="0">
                <a:latin typeface="Calibri"/>
                <a:cs typeface="Calibri"/>
              </a:rPr>
              <a:t>No</a:t>
            </a:r>
            <a:r>
              <a:rPr sz="4200" b="1" spc="-60" dirty="0">
                <a:latin typeface="Calibri"/>
                <a:cs typeface="Calibri"/>
              </a:rPr>
              <a:t> </a:t>
            </a:r>
            <a:r>
              <a:rPr sz="4200" b="1" dirty="0">
                <a:latin typeface="Calibri"/>
                <a:cs typeface="Calibri"/>
              </a:rPr>
              <a:t>Stone</a:t>
            </a:r>
            <a:r>
              <a:rPr sz="4200" b="1" spc="-50" dirty="0">
                <a:latin typeface="Calibri"/>
                <a:cs typeface="Calibri"/>
              </a:rPr>
              <a:t> </a:t>
            </a:r>
            <a:r>
              <a:rPr sz="4200" b="1" dirty="0">
                <a:latin typeface="Calibri"/>
                <a:cs typeface="Calibri"/>
              </a:rPr>
              <a:t>Unturned</a:t>
            </a:r>
            <a:r>
              <a:rPr sz="4200" b="1" spc="-45" dirty="0">
                <a:latin typeface="Calibri"/>
                <a:cs typeface="Calibri"/>
              </a:rPr>
              <a:t> </a:t>
            </a:r>
            <a:r>
              <a:rPr sz="4200" b="1" spc="-10" dirty="0">
                <a:latin typeface="Calibri"/>
                <a:cs typeface="Calibri"/>
              </a:rPr>
              <a:t>Fundraising</a:t>
            </a:r>
            <a:endParaRPr sz="4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4543580"/>
            <a:ext cx="4880874" cy="21946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66935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Trusts,</a:t>
            </a:r>
            <a:r>
              <a:rPr spc="-114" dirty="0"/>
              <a:t> </a:t>
            </a:r>
            <a:r>
              <a:rPr dirty="0"/>
              <a:t>Foundations</a:t>
            </a:r>
            <a:r>
              <a:rPr spc="-110" dirty="0"/>
              <a:t> </a:t>
            </a:r>
            <a:r>
              <a:rPr dirty="0"/>
              <a:t>&amp;</a:t>
            </a:r>
            <a:r>
              <a:rPr spc="-110" dirty="0"/>
              <a:t> </a:t>
            </a:r>
            <a:r>
              <a:rPr spc="-10" dirty="0"/>
              <a:t>Lottery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74724" y="1319542"/>
            <a:ext cx="6128385" cy="3892550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570"/>
              </a:spcBef>
              <a:buFont typeface="Arial"/>
              <a:buChar char="●"/>
              <a:tabLst>
                <a:tab pos="424815" algn="l"/>
              </a:tabLst>
            </a:pP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Trusts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Foundations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£6.5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billion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donated</a:t>
            </a:r>
            <a:endParaRPr sz="2400">
              <a:latin typeface="Calibri"/>
              <a:cs typeface="Calibri"/>
            </a:endParaRPr>
          </a:p>
          <a:p>
            <a:pPr marL="882015" lvl="1" indent="-412115">
              <a:lnSpc>
                <a:spcPct val="100000"/>
              </a:lnSpc>
              <a:spcBef>
                <a:spcPts val="1470"/>
              </a:spcBef>
              <a:buFont typeface="Arial"/>
              <a:buChar char="○"/>
              <a:tabLst>
                <a:tab pos="882015" algn="l"/>
              </a:tabLst>
            </a:pPr>
            <a:r>
              <a:rPr sz="2400" dirty="0">
                <a:latin typeface="Calibri"/>
                <a:cs typeface="Calibri"/>
              </a:rPr>
              <a:t>Wellcome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Trust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gave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£349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million</a:t>
            </a:r>
            <a:endParaRPr sz="2400">
              <a:latin typeface="Calibri"/>
              <a:cs typeface="Calibri"/>
            </a:endParaRPr>
          </a:p>
          <a:p>
            <a:pPr marL="882015" lvl="1" indent="-412115">
              <a:lnSpc>
                <a:spcPct val="100000"/>
              </a:lnSpc>
              <a:spcBef>
                <a:spcPts val="1470"/>
              </a:spcBef>
              <a:buFont typeface="Arial"/>
              <a:buChar char="○"/>
              <a:tabLst>
                <a:tab pos="88201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£1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billion</a:t>
            </a:r>
            <a:endParaRPr sz="2400">
              <a:latin typeface="Calibri"/>
              <a:cs typeface="Calibri"/>
            </a:endParaRPr>
          </a:p>
          <a:p>
            <a:pPr marL="882015" lvl="1" indent="-412115">
              <a:lnSpc>
                <a:spcPct val="100000"/>
              </a:lnSpc>
              <a:spcBef>
                <a:spcPts val="1470"/>
              </a:spcBef>
              <a:buFont typeface="Arial"/>
              <a:buChar char="○"/>
              <a:tabLst>
                <a:tab pos="882015" algn="l"/>
              </a:tabLst>
            </a:pPr>
            <a:r>
              <a:rPr sz="2400" dirty="0">
                <a:latin typeface="Calibri"/>
                <a:cs typeface="Calibri"/>
              </a:rPr>
              <a:t>£2.9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billion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top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300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trusts</a:t>
            </a:r>
            <a:endParaRPr sz="2400">
              <a:latin typeface="Calibri"/>
              <a:cs typeface="Calibri"/>
            </a:endParaRPr>
          </a:p>
          <a:p>
            <a:pPr marL="882015" lvl="1" indent="-412115">
              <a:lnSpc>
                <a:spcPct val="100000"/>
              </a:lnSpc>
              <a:spcBef>
                <a:spcPts val="1470"/>
              </a:spcBef>
              <a:buFont typeface="Arial"/>
              <a:buChar char="○"/>
              <a:tabLst>
                <a:tab pos="882015" algn="l"/>
              </a:tabLst>
            </a:pPr>
            <a:r>
              <a:rPr sz="2400" spc="-40" dirty="0">
                <a:latin typeface="Calibri"/>
                <a:cs typeface="Calibri"/>
              </a:rPr>
              <a:t>Tens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thousands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Trusts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Foundations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○"/>
            </a:pPr>
            <a:endParaRPr sz="2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○"/>
            </a:pPr>
            <a:endParaRPr sz="2050">
              <a:latin typeface="Calibri"/>
              <a:cs typeface="Calibri"/>
            </a:endParaRPr>
          </a:p>
          <a:p>
            <a:pPr marL="424815" indent="-412115">
              <a:lnSpc>
                <a:spcPct val="100000"/>
              </a:lnSpc>
              <a:buFont typeface="Arial"/>
              <a:buChar char="●"/>
              <a:tabLst>
                <a:tab pos="424815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National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Lottery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£1.65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billion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150" y="1561851"/>
            <a:ext cx="7004684" cy="5189220"/>
            <a:chOff x="184150" y="1561851"/>
            <a:chExt cx="7004684" cy="5189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3171" y="1561851"/>
              <a:ext cx="5655221" cy="45780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50" y="5669349"/>
              <a:ext cx="2400020" cy="10811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Individual</a:t>
            </a:r>
            <a:r>
              <a:rPr spc="-35" dirty="0"/>
              <a:t> </a:t>
            </a:r>
            <a:r>
              <a:rPr dirty="0"/>
              <a:t>Giving</a:t>
            </a:r>
            <a:r>
              <a:rPr spc="-25" dirty="0"/>
              <a:t> </a:t>
            </a:r>
            <a:r>
              <a:rPr spc="-10" dirty="0"/>
              <a:t>Pyramid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6473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are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other</a:t>
            </a:r>
            <a:r>
              <a:rPr spc="-35" dirty="0"/>
              <a:t> </a:t>
            </a:r>
            <a:r>
              <a:rPr spc="-10" dirty="0"/>
              <a:t>options?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4070" y="1292745"/>
            <a:ext cx="8035290" cy="38978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5930" marR="5080" indent="-443865">
              <a:lnSpc>
                <a:spcPct val="149600"/>
              </a:lnSpc>
              <a:spcBef>
                <a:spcPts val="95"/>
              </a:spcBef>
              <a:buFont typeface="Arial"/>
              <a:buChar char="●"/>
              <a:tabLst>
                <a:tab pos="455930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Government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spending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=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£15.3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billion/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including </a:t>
            </a:r>
            <a:r>
              <a:rPr sz="2800" dirty="0">
                <a:latin typeface="Calibri"/>
                <a:cs typeface="Calibri"/>
              </a:rPr>
              <a:t>grants,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contracts,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government</a:t>
            </a:r>
            <a:r>
              <a:rPr sz="2800" spc="7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endowments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grant-</a:t>
            </a:r>
            <a:r>
              <a:rPr sz="2800" spc="-10" dirty="0">
                <a:latin typeface="Calibri"/>
                <a:cs typeface="Calibri"/>
              </a:rPr>
              <a:t>makers,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annual</a:t>
            </a:r>
            <a:endParaRPr sz="2800" dirty="0">
              <a:latin typeface="Calibri"/>
              <a:cs typeface="Calibri"/>
            </a:endParaRPr>
          </a:p>
          <a:p>
            <a:pPr marL="455930">
              <a:lnSpc>
                <a:spcPct val="100000"/>
              </a:lnSpc>
              <a:spcBef>
                <a:spcPts val="1664"/>
              </a:spcBef>
            </a:pPr>
            <a:r>
              <a:rPr sz="2800" spc="-40" dirty="0">
                <a:latin typeface="Calibri"/>
                <a:cs typeface="Calibri"/>
              </a:rPr>
              <a:t>grant-</a:t>
            </a:r>
            <a:r>
              <a:rPr sz="2800" spc="-10" dirty="0">
                <a:latin typeface="Calibri"/>
                <a:cs typeface="Calibri"/>
              </a:rPr>
              <a:t>in-</a:t>
            </a:r>
            <a:r>
              <a:rPr sz="2800" dirty="0">
                <a:latin typeface="Calibri"/>
                <a:cs typeface="Calibri"/>
              </a:rPr>
              <a:t>aid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awarded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lang="en-GB" sz="2800" spc="-285" dirty="0">
                <a:latin typeface="Calibri"/>
                <a:cs typeface="Calibri"/>
              </a:rPr>
              <a:t>"</a:t>
            </a:r>
            <a:r>
              <a:rPr sz="2800" spc="-285" dirty="0">
                <a:latin typeface="Calibri"/>
                <a:cs typeface="Calibri"/>
              </a:rPr>
              <a:t>a</a:t>
            </a:r>
            <a:r>
              <a:rPr lang="en-GB" sz="2800" spc="-285" dirty="0">
                <a:latin typeface="Calibri"/>
                <a:cs typeface="Calibri"/>
              </a:rPr>
              <a:t> </a:t>
            </a:r>
            <a:r>
              <a:rPr sz="2800" spc="-285" dirty="0">
                <a:latin typeface="Calibri"/>
                <a:cs typeface="Calibri"/>
              </a:rPr>
              <a:t>r</a:t>
            </a:r>
            <a:r>
              <a:rPr lang="en-GB" sz="2800" spc="-285" dirty="0">
                <a:latin typeface="Calibri"/>
                <a:cs typeface="Calibri"/>
              </a:rPr>
              <a:t> m’ </a:t>
            </a:r>
            <a:r>
              <a:rPr sz="2800" spc="-28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length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bodies</a:t>
            </a:r>
            <a:r>
              <a:rPr lang="en-GB" sz="2800" spc="-100" dirty="0">
                <a:latin typeface="Calibri"/>
                <a:cs typeface="Calibri"/>
              </a:rPr>
              <a:t>"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(ALBs)</a:t>
            </a:r>
            <a:endParaRPr sz="2800" dirty="0">
              <a:latin typeface="Calibri"/>
              <a:cs typeface="Calibri"/>
            </a:endParaRPr>
          </a:p>
          <a:p>
            <a:pPr marL="455930" indent="-443230">
              <a:lnSpc>
                <a:spcPct val="100000"/>
              </a:lnSpc>
              <a:spcBef>
                <a:spcPts val="1664"/>
              </a:spcBef>
              <a:buFont typeface="Arial"/>
              <a:buChar char="●"/>
              <a:tabLst>
                <a:tab pos="455930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Earned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income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varies</a:t>
            </a:r>
            <a:endParaRPr sz="2800" dirty="0">
              <a:latin typeface="Calibri"/>
              <a:cs typeface="Calibri"/>
            </a:endParaRPr>
          </a:p>
          <a:p>
            <a:pPr marL="455930" indent="-443230">
              <a:lnSpc>
                <a:spcPct val="100000"/>
              </a:lnSpc>
              <a:spcBef>
                <a:spcPts val="1664"/>
              </a:spcBef>
              <a:buFont typeface="Arial"/>
              <a:buChar char="●"/>
              <a:tabLst>
                <a:tab pos="455930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Social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Investment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Funds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100"/>
            <a:ext cx="7812405" cy="442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400"/>
              </a:lnSpc>
              <a:spcBef>
                <a:spcPts val="100"/>
              </a:spcBef>
            </a:pPr>
            <a:r>
              <a:rPr sz="6400" b="1" dirty="0">
                <a:latin typeface="Calibri"/>
                <a:cs typeface="Calibri"/>
              </a:rPr>
              <a:t>2.</a:t>
            </a:r>
            <a:r>
              <a:rPr sz="6400" b="1" spc="-35" dirty="0">
                <a:latin typeface="Calibri"/>
                <a:cs typeface="Calibri"/>
              </a:rPr>
              <a:t> </a:t>
            </a:r>
            <a:r>
              <a:rPr sz="6400" b="1" dirty="0">
                <a:latin typeface="Calibri"/>
                <a:cs typeface="Calibri"/>
              </a:rPr>
              <a:t>How</a:t>
            </a:r>
            <a:r>
              <a:rPr sz="6400" b="1" spc="-35" dirty="0">
                <a:latin typeface="Calibri"/>
                <a:cs typeface="Calibri"/>
              </a:rPr>
              <a:t> </a:t>
            </a:r>
            <a:r>
              <a:rPr sz="6400" b="1" dirty="0">
                <a:latin typeface="Calibri"/>
                <a:cs typeface="Calibri"/>
              </a:rPr>
              <a:t>do</a:t>
            </a:r>
            <a:r>
              <a:rPr sz="6400" b="1" spc="-35" dirty="0">
                <a:latin typeface="Calibri"/>
                <a:cs typeface="Calibri"/>
              </a:rPr>
              <a:t> </a:t>
            </a:r>
            <a:r>
              <a:rPr sz="6400" b="1" dirty="0">
                <a:latin typeface="Calibri"/>
                <a:cs typeface="Calibri"/>
              </a:rPr>
              <a:t>you</a:t>
            </a:r>
            <a:r>
              <a:rPr sz="6400" b="1" spc="-30" dirty="0">
                <a:latin typeface="Calibri"/>
                <a:cs typeface="Calibri"/>
              </a:rPr>
              <a:t> </a:t>
            </a:r>
            <a:r>
              <a:rPr sz="6400" b="1" spc="-20" dirty="0">
                <a:latin typeface="Calibri"/>
                <a:cs typeface="Calibri"/>
              </a:rPr>
              <a:t>know </a:t>
            </a:r>
            <a:r>
              <a:rPr sz="6400" b="1" dirty="0">
                <a:latin typeface="Calibri"/>
                <a:cs typeface="Calibri"/>
              </a:rPr>
              <a:t>which</a:t>
            </a:r>
            <a:r>
              <a:rPr sz="6400" b="1" spc="-55" dirty="0">
                <a:latin typeface="Calibri"/>
                <a:cs typeface="Calibri"/>
              </a:rPr>
              <a:t> </a:t>
            </a:r>
            <a:r>
              <a:rPr sz="6400" b="1" dirty="0">
                <a:latin typeface="Calibri"/>
                <a:cs typeface="Calibri"/>
              </a:rPr>
              <a:t>options</a:t>
            </a:r>
            <a:r>
              <a:rPr sz="6400" b="1" spc="-55" dirty="0">
                <a:latin typeface="Calibri"/>
                <a:cs typeface="Calibri"/>
              </a:rPr>
              <a:t> </a:t>
            </a:r>
            <a:r>
              <a:rPr sz="6400" b="1" dirty="0">
                <a:latin typeface="Calibri"/>
                <a:cs typeface="Calibri"/>
              </a:rPr>
              <a:t>are</a:t>
            </a:r>
            <a:r>
              <a:rPr sz="6400" b="1" spc="-50" dirty="0">
                <a:latin typeface="Calibri"/>
                <a:cs typeface="Calibri"/>
              </a:rPr>
              <a:t> </a:t>
            </a:r>
            <a:r>
              <a:rPr sz="6400" b="1" spc="-25" dirty="0">
                <a:latin typeface="Calibri"/>
                <a:cs typeface="Calibri"/>
              </a:rPr>
              <a:t>right </a:t>
            </a:r>
            <a:r>
              <a:rPr sz="6400" b="1" dirty="0">
                <a:latin typeface="Calibri"/>
                <a:cs typeface="Calibri"/>
              </a:rPr>
              <a:t>for</a:t>
            </a:r>
            <a:r>
              <a:rPr sz="6400" b="1" spc="-110" dirty="0">
                <a:latin typeface="Calibri"/>
                <a:cs typeface="Calibri"/>
              </a:rPr>
              <a:t> </a:t>
            </a:r>
            <a:r>
              <a:rPr sz="6400" b="1" dirty="0">
                <a:latin typeface="Calibri"/>
                <a:cs typeface="Calibri"/>
              </a:rPr>
              <a:t>your</a:t>
            </a:r>
            <a:r>
              <a:rPr sz="6400" b="1" spc="-95" dirty="0">
                <a:latin typeface="Calibri"/>
                <a:cs typeface="Calibri"/>
              </a:rPr>
              <a:t> </a:t>
            </a:r>
            <a:r>
              <a:rPr sz="6400" b="1" spc="-10" dirty="0">
                <a:latin typeface="Calibri"/>
                <a:cs typeface="Calibri"/>
              </a:rPr>
              <a:t>organisation?</a:t>
            </a:r>
            <a:endParaRPr sz="6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Invest</a:t>
            </a:r>
            <a:r>
              <a:rPr spc="-65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dirty="0"/>
              <a:t>Plan</a:t>
            </a:r>
            <a:r>
              <a:rPr spc="-3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dirty="0"/>
              <a:t>luck</a:t>
            </a:r>
            <a:r>
              <a:rPr spc="-35" dirty="0"/>
              <a:t> </a:t>
            </a:r>
            <a:r>
              <a:rPr spc="-250" dirty="0"/>
              <a:t>won</a:t>
            </a:r>
            <a:r>
              <a:rPr lang="en-GB" spc="-250" dirty="0"/>
              <a:t>'</a:t>
            </a:r>
            <a:r>
              <a:rPr spc="-250" dirty="0"/>
              <a:t>t</a:t>
            </a:r>
            <a:r>
              <a:rPr spc="-5" dirty="0"/>
              <a:t> </a:t>
            </a:r>
            <a:r>
              <a:rPr spc="-20" dirty="0"/>
              <a:t>work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900"/>
              </a:lnSpc>
              <a:spcBef>
                <a:spcPts val="95"/>
              </a:spcBef>
            </a:pPr>
            <a:r>
              <a:rPr sz="2900" dirty="0"/>
              <a:t>What</a:t>
            </a:r>
            <a:r>
              <a:rPr sz="2900" spc="-45" dirty="0"/>
              <a:t> </a:t>
            </a:r>
            <a:r>
              <a:rPr sz="2900" dirty="0"/>
              <a:t>is</a:t>
            </a:r>
            <a:r>
              <a:rPr sz="2900" spc="-30" dirty="0"/>
              <a:t> </a:t>
            </a:r>
            <a:r>
              <a:rPr sz="2900" dirty="0"/>
              <a:t>clear</a:t>
            </a:r>
            <a:r>
              <a:rPr sz="2900" spc="-35" dirty="0"/>
              <a:t> </a:t>
            </a:r>
            <a:r>
              <a:rPr sz="2900" dirty="0"/>
              <a:t>is</a:t>
            </a:r>
            <a:r>
              <a:rPr sz="2900" spc="-30" dirty="0"/>
              <a:t> </a:t>
            </a:r>
            <a:r>
              <a:rPr sz="2900" dirty="0"/>
              <a:t>that</a:t>
            </a:r>
            <a:r>
              <a:rPr sz="2900" spc="-30" dirty="0"/>
              <a:t> </a:t>
            </a:r>
            <a:r>
              <a:rPr sz="2900" dirty="0"/>
              <a:t>charities</a:t>
            </a:r>
            <a:r>
              <a:rPr sz="2900" spc="-35" dirty="0"/>
              <a:t> </a:t>
            </a:r>
            <a:r>
              <a:rPr sz="2900" dirty="0"/>
              <a:t>who</a:t>
            </a:r>
            <a:r>
              <a:rPr sz="2900" spc="-30" dirty="0"/>
              <a:t> </a:t>
            </a:r>
            <a:r>
              <a:rPr sz="2900" dirty="0"/>
              <a:t>invest</a:t>
            </a:r>
            <a:r>
              <a:rPr sz="2900" spc="-35" dirty="0"/>
              <a:t> </a:t>
            </a:r>
            <a:r>
              <a:rPr sz="2900" dirty="0"/>
              <a:t>and</a:t>
            </a:r>
            <a:r>
              <a:rPr sz="2900" spc="-30" dirty="0"/>
              <a:t> </a:t>
            </a:r>
            <a:r>
              <a:rPr sz="2900" dirty="0"/>
              <a:t>plan</a:t>
            </a:r>
            <a:r>
              <a:rPr sz="2900" spc="-30" dirty="0"/>
              <a:t> </a:t>
            </a:r>
            <a:r>
              <a:rPr sz="2900" spc="-25" dirty="0"/>
              <a:t>for </a:t>
            </a:r>
            <a:r>
              <a:rPr sz="2900" dirty="0"/>
              <a:t>the</a:t>
            </a:r>
            <a:r>
              <a:rPr sz="2900" spc="-30" dirty="0"/>
              <a:t> </a:t>
            </a:r>
            <a:r>
              <a:rPr sz="2900" dirty="0"/>
              <a:t>long</a:t>
            </a:r>
            <a:r>
              <a:rPr sz="2900" spc="-25" dirty="0"/>
              <a:t> </a:t>
            </a:r>
            <a:r>
              <a:rPr sz="2900" dirty="0"/>
              <a:t>term</a:t>
            </a:r>
            <a:r>
              <a:rPr sz="2900" spc="-25" dirty="0"/>
              <a:t> </a:t>
            </a:r>
            <a:r>
              <a:rPr sz="2900" dirty="0"/>
              <a:t>get</a:t>
            </a:r>
            <a:r>
              <a:rPr sz="2900" spc="-25" dirty="0"/>
              <a:t> </a:t>
            </a:r>
            <a:r>
              <a:rPr sz="2900" dirty="0"/>
              <a:t>the</a:t>
            </a:r>
            <a:r>
              <a:rPr sz="2900" spc="-25" dirty="0"/>
              <a:t> </a:t>
            </a:r>
            <a:r>
              <a:rPr sz="2900" spc="-10" dirty="0"/>
              <a:t>results.</a:t>
            </a:r>
            <a:endParaRPr sz="2900" dirty="0"/>
          </a:p>
          <a:p>
            <a:pPr>
              <a:lnSpc>
                <a:spcPct val="100000"/>
              </a:lnSpc>
            </a:pPr>
            <a:endParaRPr sz="4300" dirty="0"/>
          </a:p>
          <a:p>
            <a:pPr marL="12700" marR="53340">
              <a:lnSpc>
                <a:spcPct val="150900"/>
              </a:lnSpc>
            </a:pPr>
            <a:r>
              <a:rPr lang="en-GB" sz="2900" spc="-195" dirty="0"/>
              <a:t>"</a:t>
            </a:r>
            <a:r>
              <a:rPr sz="2900" spc="-195" dirty="0"/>
              <a:t>Ice</a:t>
            </a:r>
            <a:r>
              <a:rPr sz="2900" spc="-5" dirty="0"/>
              <a:t> </a:t>
            </a:r>
            <a:r>
              <a:rPr sz="2900" dirty="0"/>
              <a:t>bucket</a:t>
            </a:r>
            <a:r>
              <a:rPr sz="2900" spc="-45" dirty="0"/>
              <a:t> </a:t>
            </a:r>
            <a:r>
              <a:rPr sz="2900" spc="-80" dirty="0"/>
              <a:t>challenge</a:t>
            </a:r>
            <a:r>
              <a:rPr lang="en-GB" sz="2900" spc="-80" dirty="0"/>
              <a:t>"</a:t>
            </a:r>
            <a:r>
              <a:rPr sz="2900" spc="-25" dirty="0"/>
              <a:t> </a:t>
            </a:r>
            <a:r>
              <a:rPr sz="2900" dirty="0"/>
              <a:t>or</a:t>
            </a:r>
            <a:r>
              <a:rPr sz="2900" spc="-25" dirty="0"/>
              <a:t> </a:t>
            </a:r>
            <a:r>
              <a:rPr lang="en-GB" sz="2900" spc="-100" dirty="0"/>
              <a:t>"</a:t>
            </a:r>
            <a:r>
              <a:rPr sz="2900" spc="-100" dirty="0"/>
              <a:t>Captain</a:t>
            </a:r>
            <a:r>
              <a:rPr sz="2900" spc="-25" dirty="0"/>
              <a:t> </a:t>
            </a:r>
            <a:r>
              <a:rPr sz="2900" dirty="0"/>
              <a:t>Sir</a:t>
            </a:r>
            <a:r>
              <a:rPr sz="2900" spc="-25" dirty="0"/>
              <a:t> </a:t>
            </a:r>
            <a:r>
              <a:rPr sz="2900" dirty="0"/>
              <a:t>Thomas</a:t>
            </a:r>
            <a:r>
              <a:rPr sz="2900" spc="-25" dirty="0"/>
              <a:t> </a:t>
            </a:r>
            <a:r>
              <a:rPr sz="2900" spc="-130" dirty="0"/>
              <a:t>Moore</a:t>
            </a:r>
            <a:r>
              <a:rPr lang="en-GB" sz="2900" spc="-130" dirty="0"/>
              <a:t>"</a:t>
            </a:r>
            <a:r>
              <a:rPr sz="2900" spc="-130" dirty="0"/>
              <a:t> </a:t>
            </a:r>
            <a:r>
              <a:rPr sz="2900" dirty="0"/>
              <a:t>phenomenon</a:t>
            </a:r>
            <a:r>
              <a:rPr sz="2900" spc="-65" dirty="0"/>
              <a:t> </a:t>
            </a:r>
            <a:r>
              <a:rPr sz="2900" dirty="0"/>
              <a:t>fundraising</a:t>
            </a:r>
            <a:r>
              <a:rPr sz="2900" spc="-55" dirty="0"/>
              <a:t> </a:t>
            </a:r>
            <a:r>
              <a:rPr sz="2900" spc="-10" dirty="0"/>
              <a:t>transformations</a:t>
            </a:r>
            <a:r>
              <a:rPr sz="2900" spc="-55" dirty="0"/>
              <a:t> </a:t>
            </a:r>
            <a:r>
              <a:rPr sz="2900" dirty="0"/>
              <a:t>are</a:t>
            </a:r>
            <a:r>
              <a:rPr sz="2900" spc="-55" dirty="0"/>
              <a:t> </a:t>
            </a:r>
            <a:r>
              <a:rPr sz="2900" spc="-10" dirty="0"/>
              <a:t>rare.</a:t>
            </a:r>
            <a:endParaRPr sz="2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5559" y="1678812"/>
          <a:ext cx="8742679" cy="3959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9965">
                <a:tc>
                  <a:txBody>
                    <a:bodyPr/>
                    <a:lstStyle/>
                    <a:p>
                      <a:pPr marL="85090" marR="727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Monthly Donations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Legacy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470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Membership schemes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Crowdfunding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96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Merchandise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Major</a:t>
                      </a:r>
                      <a:r>
                        <a:rPr sz="2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Donors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Online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1783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Trusts</a:t>
                      </a:r>
                      <a:r>
                        <a:rPr sz="22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Foundations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96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Live</a:t>
                      </a:r>
                      <a:r>
                        <a:rPr sz="2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Streaming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spc="-20" dirty="0">
                          <a:latin typeface="Arial"/>
                          <a:cs typeface="Arial"/>
                        </a:rPr>
                        <a:t>Ebay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670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Events</a:t>
                      </a:r>
                      <a:r>
                        <a:rPr sz="2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(virtual 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challenge)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Retail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96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Charity</a:t>
                      </a:r>
                      <a:r>
                        <a:rPr sz="2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20" dirty="0">
                          <a:latin typeface="Arial"/>
                          <a:cs typeface="Arial"/>
                        </a:rPr>
                        <a:t>Ball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9466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Street Fundraising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Door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20" dirty="0">
                          <a:latin typeface="Arial"/>
                          <a:cs typeface="Arial"/>
                        </a:rPr>
                        <a:t>door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200" b="1" spc="-10" dirty="0">
                          <a:latin typeface="Arial"/>
                          <a:cs typeface="Arial"/>
                        </a:rPr>
                        <a:t>Corporates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9D9D9D"/>
                      </a:solidFill>
                      <a:prstDash val="solid"/>
                    </a:lnL>
                    <a:lnR w="9525">
                      <a:solidFill>
                        <a:srgbClr val="9D9D9D"/>
                      </a:solidFill>
                      <a:prstDash val="solid"/>
                    </a:lnR>
                    <a:lnT w="9525">
                      <a:solidFill>
                        <a:srgbClr val="9D9D9D"/>
                      </a:solidFill>
                      <a:prstDash val="solid"/>
                    </a:lnT>
                    <a:lnB w="9525">
                      <a:solidFill>
                        <a:srgbClr val="9D9D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Income</a:t>
            </a:r>
            <a:r>
              <a:rPr spc="-55" dirty="0"/>
              <a:t> </a:t>
            </a:r>
            <a:r>
              <a:rPr spc="-10" dirty="0"/>
              <a:t>Bingo!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150" y="182421"/>
            <a:ext cx="8648700" cy="6562090"/>
            <a:chOff x="184150" y="182421"/>
            <a:chExt cx="8648700" cy="6562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976" y="182421"/>
              <a:ext cx="8229597" cy="54859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50" y="5669349"/>
              <a:ext cx="2400020" cy="1075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38496" y="4257852"/>
            <a:ext cx="35204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10" dirty="0"/>
              <a:t>BINGO!</a:t>
            </a:r>
            <a:endParaRPr sz="9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I</a:t>
            </a:r>
            <a:r>
              <a:rPr spc="-70" dirty="0"/>
              <a:t>t</a:t>
            </a:r>
            <a:r>
              <a:rPr lang="en-GB" spc="-780" dirty="0"/>
              <a:t>’s       n   </a:t>
            </a:r>
            <a:r>
              <a:rPr lang="en-GB" dirty="0" err="1"/>
              <a:t>ot</a:t>
            </a:r>
            <a:r>
              <a:rPr lang="en-GB" dirty="0"/>
              <a:t> </a:t>
            </a:r>
            <a:r>
              <a:rPr lang="en-GB" spc="-10" dirty="0"/>
              <a:t>bingo!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583480" y="1975116"/>
            <a:ext cx="392049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200"/>
              </a:lnSpc>
              <a:spcBef>
                <a:spcPts val="100"/>
              </a:spcBef>
            </a:pPr>
            <a:r>
              <a:rPr sz="3100" spc="-40" dirty="0">
                <a:latin typeface="Calibri"/>
                <a:cs typeface="Calibri"/>
              </a:rPr>
              <a:t>You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need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find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mix </a:t>
            </a:r>
            <a:r>
              <a:rPr sz="3100" dirty="0">
                <a:latin typeface="Calibri"/>
                <a:cs typeface="Calibri"/>
              </a:rPr>
              <a:t>that</a:t>
            </a:r>
            <a:r>
              <a:rPr sz="3100" spc="-6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works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best</a:t>
            </a:r>
            <a:r>
              <a:rPr sz="3100" spc="-6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for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you.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856" y="498640"/>
            <a:ext cx="7973059" cy="22597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29"/>
              </a:spcBef>
            </a:pPr>
            <a:r>
              <a:rPr lang="en-GB" sz="2900" i="1" spc="-35" dirty="0"/>
              <a:t>“</a:t>
            </a:r>
            <a:r>
              <a:rPr sz="2900" i="1" spc="-35" dirty="0">
                <a:latin typeface="Calibri"/>
                <a:cs typeface="Calibri"/>
              </a:rPr>
              <a:t>Start</a:t>
            </a:r>
            <a:r>
              <a:rPr sz="2900" i="1" spc="-8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with</a:t>
            </a:r>
            <a:r>
              <a:rPr sz="2900" i="1" spc="-8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people.</a:t>
            </a:r>
            <a:r>
              <a:rPr sz="2900" i="1" spc="-80" dirty="0">
                <a:latin typeface="Calibri"/>
                <a:cs typeface="Calibri"/>
              </a:rPr>
              <a:t> </a:t>
            </a:r>
            <a:r>
              <a:rPr sz="2900" i="1" spc="-20" dirty="0">
                <a:latin typeface="Calibri"/>
                <a:cs typeface="Calibri"/>
              </a:rPr>
              <a:t>Your</a:t>
            </a:r>
            <a:r>
              <a:rPr sz="2900" i="1" spc="-7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existing</a:t>
            </a:r>
            <a:r>
              <a:rPr sz="2900" i="1" spc="-8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supporters</a:t>
            </a:r>
            <a:r>
              <a:rPr sz="2900" i="1" spc="-80" dirty="0">
                <a:latin typeface="Calibri"/>
                <a:cs typeface="Calibri"/>
              </a:rPr>
              <a:t> </a:t>
            </a:r>
            <a:r>
              <a:rPr sz="2900" i="1" spc="-25" dirty="0">
                <a:latin typeface="Calibri"/>
                <a:cs typeface="Calibri"/>
              </a:rPr>
              <a:t>and </a:t>
            </a:r>
            <a:r>
              <a:rPr sz="2900" i="1" dirty="0">
                <a:latin typeface="Calibri"/>
                <a:cs typeface="Calibri"/>
              </a:rPr>
              <a:t>potential</a:t>
            </a:r>
            <a:r>
              <a:rPr sz="2900" i="1" spc="-4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supporters.</a:t>
            </a:r>
            <a:r>
              <a:rPr sz="2900" i="1" spc="-4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Then</a:t>
            </a:r>
            <a:r>
              <a:rPr sz="2900" i="1" spc="-4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decide,</a:t>
            </a:r>
            <a:r>
              <a:rPr sz="2900" i="1" spc="-3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from</a:t>
            </a:r>
            <a:r>
              <a:rPr sz="2900" i="1" spc="-4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the</a:t>
            </a:r>
            <a:r>
              <a:rPr sz="2900" i="1" spc="-4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myriad</a:t>
            </a:r>
            <a:r>
              <a:rPr sz="2900" i="1" spc="-35" dirty="0">
                <a:latin typeface="Calibri"/>
                <a:cs typeface="Calibri"/>
              </a:rPr>
              <a:t> </a:t>
            </a:r>
            <a:r>
              <a:rPr sz="2900" i="1" spc="-25" dirty="0">
                <a:latin typeface="Calibri"/>
                <a:cs typeface="Calibri"/>
              </a:rPr>
              <a:t>of </a:t>
            </a:r>
            <a:r>
              <a:rPr sz="2900" i="1" dirty="0">
                <a:latin typeface="Calibri"/>
                <a:cs typeface="Calibri"/>
              </a:rPr>
              <a:t>possibilities,</a:t>
            </a:r>
            <a:r>
              <a:rPr sz="2900" i="1" spc="-4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how</a:t>
            </a:r>
            <a:r>
              <a:rPr sz="2900" i="1" spc="-2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best</a:t>
            </a:r>
            <a:r>
              <a:rPr sz="2900" i="1" spc="-2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to</a:t>
            </a:r>
            <a:r>
              <a:rPr sz="2900" i="1" spc="-2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reach</a:t>
            </a:r>
            <a:r>
              <a:rPr sz="2900" i="1" spc="-2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them.</a:t>
            </a:r>
            <a:r>
              <a:rPr sz="2900" i="1" spc="-2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But</a:t>
            </a:r>
            <a:r>
              <a:rPr sz="2900" i="1" spc="-25" dirty="0">
                <a:latin typeface="Calibri"/>
                <a:cs typeface="Calibri"/>
              </a:rPr>
              <a:t> </a:t>
            </a:r>
            <a:r>
              <a:rPr sz="2900" i="1" spc="-10" dirty="0">
                <a:latin typeface="Calibri"/>
                <a:cs typeface="Calibri"/>
              </a:rPr>
              <a:t>don’t </a:t>
            </a:r>
            <a:r>
              <a:rPr sz="2900" i="1" dirty="0">
                <a:latin typeface="Calibri"/>
                <a:cs typeface="Calibri"/>
              </a:rPr>
              <a:t>structure</a:t>
            </a:r>
            <a:r>
              <a:rPr sz="2900" i="1" spc="-3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your</a:t>
            </a:r>
            <a:r>
              <a:rPr sz="2900" i="1" spc="-3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fundraising</a:t>
            </a:r>
            <a:r>
              <a:rPr sz="2900" i="1" spc="-3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plan</a:t>
            </a:r>
            <a:r>
              <a:rPr sz="2900" i="1" spc="-3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by</a:t>
            </a:r>
            <a:r>
              <a:rPr sz="2900" i="1" spc="-3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starting</a:t>
            </a:r>
            <a:r>
              <a:rPr sz="2900" i="1" spc="-3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with</a:t>
            </a:r>
            <a:r>
              <a:rPr sz="2900" i="1" spc="-3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a</a:t>
            </a:r>
            <a:r>
              <a:rPr sz="2900" i="1" spc="-30" dirty="0">
                <a:latin typeface="Calibri"/>
                <a:cs typeface="Calibri"/>
              </a:rPr>
              <a:t> </a:t>
            </a:r>
            <a:r>
              <a:rPr sz="2900" i="1" spc="-20" dirty="0">
                <a:latin typeface="Calibri"/>
                <a:cs typeface="Calibri"/>
              </a:rPr>
              <a:t>list </a:t>
            </a:r>
            <a:r>
              <a:rPr sz="2900" i="1" dirty="0">
                <a:latin typeface="Calibri"/>
                <a:cs typeface="Calibri"/>
              </a:rPr>
              <a:t>of</a:t>
            </a:r>
            <a:r>
              <a:rPr sz="2900" i="1" spc="-4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types/disciplines</a:t>
            </a:r>
            <a:r>
              <a:rPr sz="2900" i="1" spc="-3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of</a:t>
            </a:r>
            <a:r>
              <a:rPr sz="2900" i="1" spc="-35" dirty="0">
                <a:latin typeface="Calibri"/>
                <a:cs typeface="Calibri"/>
              </a:rPr>
              <a:t> </a:t>
            </a:r>
            <a:r>
              <a:rPr sz="2900" i="1" spc="-10" dirty="0">
                <a:latin typeface="Calibri"/>
                <a:cs typeface="Calibri"/>
              </a:rPr>
              <a:t>fundraising.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0225" y="2822740"/>
            <a:ext cx="8083550" cy="27298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381635">
              <a:lnSpc>
                <a:spcPts val="3450"/>
              </a:lnSpc>
              <a:spcBef>
                <a:spcPts val="240"/>
              </a:spcBef>
            </a:pPr>
            <a:r>
              <a:rPr sz="2900" i="1" spc="-35" dirty="0">
                <a:latin typeface="Calibri"/>
                <a:cs typeface="Calibri"/>
              </a:rPr>
              <a:t>You</a:t>
            </a:r>
            <a:r>
              <a:rPr sz="2900" i="1" spc="-5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are</a:t>
            </a:r>
            <a:r>
              <a:rPr sz="2900" i="1" spc="-4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you.</a:t>
            </a:r>
            <a:r>
              <a:rPr sz="2900" i="1" spc="-50" dirty="0">
                <a:latin typeface="Calibri"/>
                <a:cs typeface="Calibri"/>
              </a:rPr>
              <a:t> </a:t>
            </a:r>
            <a:r>
              <a:rPr sz="2900" i="1" spc="-35" dirty="0">
                <a:latin typeface="Calibri"/>
                <a:cs typeface="Calibri"/>
              </a:rPr>
              <a:t>You</a:t>
            </a:r>
            <a:r>
              <a:rPr sz="2900" i="1" spc="-4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are</a:t>
            </a:r>
            <a:r>
              <a:rPr sz="2900" i="1" spc="-5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unique.</a:t>
            </a:r>
            <a:r>
              <a:rPr sz="2900" i="1" spc="-45" dirty="0">
                <a:latin typeface="Calibri"/>
                <a:cs typeface="Calibri"/>
              </a:rPr>
              <a:t> </a:t>
            </a:r>
            <a:r>
              <a:rPr sz="2900" i="1" spc="-35" dirty="0">
                <a:latin typeface="Calibri"/>
                <a:cs typeface="Calibri"/>
              </a:rPr>
              <a:t>You</a:t>
            </a:r>
            <a:r>
              <a:rPr sz="2900" i="1" spc="-5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are</a:t>
            </a:r>
            <a:r>
              <a:rPr sz="2900" i="1" spc="-4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addressing</a:t>
            </a:r>
            <a:r>
              <a:rPr sz="2900" i="1" spc="-45" dirty="0">
                <a:latin typeface="Calibri"/>
                <a:cs typeface="Calibri"/>
              </a:rPr>
              <a:t> </a:t>
            </a:r>
            <a:r>
              <a:rPr sz="2900" i="1" spc="-50" dirty="0">
                <a:latin typeface="Calibri"/>
                <a:cs typeface="Calibri"/>
              </a:rPr>
              <a:t>a </a:t>
            </a:r>
            <a:r>
              <a:rPr sz="2900" i="1" dirty="0">
                <a:latin typeface="Calibri"/>
                <a:cs typeface="Calibri"/>
              </a:rPr>
              <a:t>specific</a:t>
            </a:r>
            <a:r>
              <a:rPr sz="2900" i="1" spc="-3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need.</a:t>
            </a:r>
            <a:r>
              <a:rPr sz="2900" i="1" spc="-3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People</a:t>
            </a:r>
            <a:r>
              <a:rPr sz="2900" i="1" spc="-2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and</a:t>
            </a:r>
            <a:r>
              <a:rPr sz="2900" i="1" spc="-3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organisations</a:t>
            </a:r>
            <a:r>
              <a:rPr sz="2900" i="1" spc="-3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will</a:t>
            </a:r>
            <a:r>
              <a:rPr sz="2900" i="1" spc="-3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want</a:t>
            </a:r>
            <a:r>
              <a:rPr sz="2900" i="1" spc="-30" dirty="0">
                <a:latin typeface="Calibri"/>
                <a:cs typeface="Calibri"/>
              </a:rPr>
              <a:t> </a:t>
            </a:r>
            <a:r>
              <a:rPr sz="2900" i="1" spc="-25" dirty="0">
                <a:latin typeface="Calibri"/>
                <a:cs typeface="Calibri"/>
              </a:rPr>
              <a:t>to </a:t>
            </a:r>
            <a:r>
              <a:rPr sz="2900" i="1" dirty="0">
                <a:latin typeface="Calibri"/>
                <a:cs typeface="Calibri"/>
              </a:rPr>
              <a:t>engage</a:t>
            </a:r>
            <a:r>
              <a:rPr sz="2900" i="1" spc="-1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with</a:t>
            </a:r>
            <a:r>
              <a:rPr sz="2900" i="1" spc="-1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you,</a:t>
            </a:r>
            <a:r>
              <a:rPr sz="2900" i="1" spc="-15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and</a:t>
            </a:r>
            <a:r>
              <a:rPr sz="2900" i="1" spc="-10" dirty="0">
                <a:latin typeface="Calibri"/>
                <a:cs typeface="Calibri"/>
              </a:rPr>
              <a:t> </a:t>
            </a:r>
            <a:r>
              <a:rPr sz="2900" i="1" dirty="0">
                <a:latin typeface="Calibri"/>
                <a:cs typeface="Calibri"/>
              </a:rPr>
              <a:t>support</a:t>
            </a:r>
            <a:r>
              <a:rPr sz="2900" i="1" spc="-10" dirty="0">
                <a:latin typeface="Calibri"/>
                <a:cs typeface="Calibri"/>
              </a:rPr>
              <a:t> </a:t>
            </a:r>
            <a:r>
              <a:rPr sz="2900" i="1" spc="-20" dirty="0">
                <a:latin typeface="Calibri"/>
                <a:cs typeface="Calibri"/>
              </a:rPr>
              <a:t>you.</a:t>
            </a:r>
            <a:endParaRPr sz="2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900" i="1" dirty="0">
                <a:latin typeface="Calibri"/>
                <a:cs typeface="Calibri"/>
              </a:rPr>
              <a:t>Start</a:t>
            </a:r>
            <a:r>
              <a:rPr sz="2900" i="1" spc="-55" dirty="0">
                <a:latin typeface="Calibri"/>
                <a:cs typeface="Calibri"/>
              </a:rPr>
              <a:t> </a:t>
            </a:r>
            <a:r>
              <a:rPr sz="2900" i="1" spc="-10" dirty="0">
                <a:latin typeface="Calibri"/>
                <a:cs typeface="Calibri"/>
              </a:rPr>
              <a:t>there.</a:t>
            </a:r>
            <a:r>
              <a:rPr lang="en-GB" sz="2900" i="1" spc="-10" dirty="0">
                <a:latin typeface="Calibri"/>
                <a:cs typeface="Calibri"/>
              </a:rPr>
              <a:t>"</a:t>
            </a:r>
            <a:endParaRPr sz="2900" dirty="0">
              <a:latin typeface="Calibri"/>
              <a:cs typeface="Calibri"/>
            </a:endParaRPr>
          </a:p>
          <a:p>
            <a:pPr marL="4272280" marR="5080" indent="-1408430">
              <a:lnSpc>
                <a:spcPct val="134900"/>
              </a:lnSpc>
              <a:spcBef>
                <a:spcPts val="265"/>
              </a:spcBef>
            </a:pPr>
            <a:r>
              <a:rPr lang="en-GB" sz="1900" spc="-25" dirty="0">
                <a:latin typeface="Calibri"/>
                <a:cs typeface="Calibri"/>
              </a:rPr>
              <a:t>"</a:t>
            </a:r>
            <a:r>
              <a:rPr sz="1900" spc="-25" dirty="0">
                <a:latin typeface="Calibri"/>
                <a:cs typeface="Calibri"/>
              </a:rPr>
              <a:t>How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many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different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types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fundraising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there?</a:t>
            </a:r>
            <a:r>
              <a:rPr lang="en-GB" sz="1900" spc="-20" dirty="0">
                <a:latin typeface="Calibri"/>
                <a:cs typeface="Calibri"/>
              </a:rPr>
              <a:t>"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Giles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Pegram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CBE,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3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January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2019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u="heavy" spc="-20" dirty="0">
                <a:solidFill>
                  <a:srgbClr val="0096A6"/>
                </a:solidFill>
                <a:uFill>
                  <a:solidFill>
                    <a:srgbClr val="0096A6"/>
                  </a:solidFill>
                </a:uFill>
                <a:latin typeface="Calibri"/>
                <a:cs typeface="Calibri"/>
                <a:hlinkClick r:id="rId2"/>
              </a:rPr>
              <a:t>here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248297"/>
            <a:ext cx="801243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3.</a:t>
            </a:r>
            <a:r>
              <a:rPr sz="6000" b="1" spc="-5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What</a:t>
            </a:r>
            <a:r>
              <a:rPr sz="6000" b="1" spc="-4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are</a:t>
            </a:r>
            <a:r>
              <a:rPr sz="6000" b="1" spc="-4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the</a:t>
            </a:r>
            <a:r>
              <a:rPr sz="6000" b="1" spc="-40" dirty="0">
                <a:latin typeface="Calibri"/>
                <a:cs typeface="Calibri"/>
              </a:rPr>
              <a:t> </a:t>
            </a:r>
            <a:r>
              <a:rPr sz="6000" b="1" spc="-10" dirty="0">
                <a:latin typeface="Calibri"/>
                <a:cs typeface="Calibri"/>
              </a:rPr>
              <a:t>practical </a:t>
            </a:r>
            <a:r>
              <a:rPr sz="6000" b="1" dirty="0">
                <a:latin typeface="Calibri"/>
                <a:cs typeface="Calibri"/>
              </a:rPr>
              <a:t>first</a:t>
            </a:r>
            <a:r>
              <a:rPr sz="6000" b="1" spc="-130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steps</a:t>
            </a:r>
            <a:r>
              <a:rPr sz="6000" b="1" spc="-120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you</a:t>
            </a:r>
            <a:r>
              <a:rPr sz="6000" b="1" spc="-120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can</a:t>
            </a:r>
            <a:r>
              <a:rPr sz="6000" b="1" spc="-114" dirty="0">
                <a:latin typeface="Calibri"/>
                <a:cs typeface="Calibri"/>
              </a:rPr>
              <a:t> </a:t>
            </a:r>
            <a:r>
              <a:rPr sz="6000" b="1" spc="-20" dirty="0">
                <a:latin typeface="Calibri"/>
                <a:cs typeface="Calibri"/>
              </a:rPr>
              <a:t>take </a:t>
            </a:r>
            <a:r>
              <a:rPr sz="6000" b="1" dirty="0">
                <a:latin typeface="Calibri"/>
                <a:cs typeface="Calibri"/>
              </a:rPr>
              <a:t>to</a:t>
            </a:r>
            <a:r>
              <a:rPr sz="6000" b="1" spc="-110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diversify</a:t>
            </a:r>
            <a:r>
              <a:rPr sz="6000" b="1" spc="-9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your</a:t>
            </a:r>
            <a:r>
              <a:rPr sz="6000" b="1" spc="-95" dirty="0">
                <a:latin typeface="Calibri"/>
                <a:cs typeface="Calibri"/>
              </a:rPr>
              <a:t> </a:t>
            </a:r>
            <a:r>
              <a:rPr sz="6000" b="1" spc="-10" dirty="0">
                <a:latin typeface="Calibri"/>
                <a:cs typeface="Calibri"/>
              </a:rPr>
              <a:t>income?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97" y="942797"/>
            <a:ext cx="47955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Lucy</a:t>
            </a:r>
            <a:r>
              <a:rPr sz="3400" b="1" spc="-30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Stone</a:t>
            </a:r>
            <a:r>
              <a:rPr sz="3400" b="1" spc="-15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-</a:t>
            </a:r>
            <a:r>
              <a:rPr sz="3400" b="1" spc="-15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about</a:t>
            </a:r>
            <a:r>
              <a:rPr sz="3400" b="1" spc="-15" dirty="0">
                <a:latin typeface="Arial"/>
                <a:cs typeface="Arial"/>
              </a:rPr>
              <a:t> </a:t>
            </a:r>
            <a:r>
              <a:rPr sz="3400" b="1" spc="-25" dirty="0">
                <a:latin typeface="Arial"/>
                <a:cs typeface="Arial"/>
              </a:rPr>
              <a:t>me!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448" y="1462802"/>
            <a:ext cx="7825740" cy="3332479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634365" indent="-621665">
              <a:lnSpc>
                <a:spcPct val="100000"/>
              </a:lnSpc>
              <a:spcBef>
                <a:spcPts val="1585"/>
              </a:spcBef>
              <a:buFont typeface="MS PGothic"/>
              <a:buChar char="➔"/>
              <a:tabLst>
                <a:tab pos="634365" algn="l"/>
              </a:tabLst>
            </a:pPr>
            <a:r>
              <a:rPr sz="3100" dirty="0">
                <a:latin typeface="Calibri"/>
                <a:cs typeface="Calibri"/>
              </a:rPr>
              <a:t>Increase</a:t>
            </a:r>
            <a:r>
              <a:rPr sz="3100" spc="-9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Grant,</a:t>
            </a:r>
            <a:r>
              <a:rPr sz="3100" spc="-8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Trust</a:t>
            </a:r>
            <a:r>
              <a:rPr sz="3100" spc="-9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and</a:t>
            </a:r>
            <a:r>
              <a:rPr sz="3100" spc="-8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Foundation</a:t>
            </a:r>
            <a:r>
              <a:rPr sz="3100" spc="-8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income</a:t>
            </a:r>
            <a:endParaRPr sz="3100">
              <a:latin typeface="Calibri"/>
              <a:cs typeface="Calibri"/>
            </a:endParaRPr>
          </a:p>
          <a:p>
            <a:pPr marL="634365" indent="-621665">
              <a:lnSpc>
                <a:spcPct val="100000"/>
              </a:lnSpc>
              <a:spcBef>
                <a:spcPts val="1490"/>
              </a:spcBef>
              <a:buFont typeface="MS PGothic"/>
              <a:buChar char="➔"/>
              <a:tabLst>
                <a:tab pos="634365" algn="l"/>
              </a:tabLst>
            </a:pPr>
            <a:r>
              <a:rPr sz="3100" dirty="0">
                <a:latin typeface="Calibri"/>
                <a:cs typeface="Calibri"/>
              </a:rPr>
              <a:t>Develop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new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income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streams</a:t>
            </a:r>
            <a:endParaRPr sz="3100">
              <a:latin typeface="Calibri"/>
              <a:cs typeface="Calibri"/>
            </a:endParaRPr>
          </a:p>
          <a:p>
            <a:pPr marL="634365" indent="-621665">
              <a:lnSpc>
                <a:spcPct val="100000"/>
              </a:lnSpc>
              <a:spcBef>
                <a:spcPts val="1485"/>
              </a:spcBef>
              <a:buFont typeface="MS PGothic"/>
              <a:buChar char="➔"/>
              <a:tabLst>
                <a:tab pos="634365" algn="l"/>
              </a:tabLst>
            </a:pPr>
            <a:r>
              <a:rPr sz="3100" dirty="0">
                <a:latin typeface="Calibri"/>
                <a:cs typeface="Calibri"/>
              </a:rPr>
              <a:t>Improve</a:t>
            </a:r>
            <a:r>
              <a:rPr sz="3100" spc="-10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relationships</a:t>
            </a:r>
            <a:r>
              <a:rPr sz="3100" spc="-9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with</a:t>
            </a:r>
            <a:r>
              <a:rPr sz="3100" spc="-8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funders</a:t>
            </a:r>
            <a:endParaRPr sz="3100">
              <a:latin typeface="Calibri"/>
              <a:cs typeface="Calibri"/>
            </a:endParaRPr>
          </a:p>
          <a:p>
            <a:pPr marL="634365" indent="-621665">
              <a:lnSpc>
                <a:spcPct val="100000"/>
              </a:lnSpc>
              <a:spcBef>
                <a:spcPts val="1490"/>
              </a:spcBef>
              <a:buFont typeface="MS PGothic"/>
              <a:buChar char="➔"/>
              <a:tabLst>
                <a:tab pos="634365" algn="l"/>
              </a:tabLst>
            </a:pPr>
            <a:r>
              <a:rPr sz="3100" dirty="0">
                <a:latin typeface="Calibri"/>
                <a:cs typeface="Calibri"/>
              </a:rPr>
              <a:t>Arts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&amp;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Cultural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organisations</a:t>
            </a:r>
            <a:endParaRPr sz="3100">
              <a:latin typeface="Calibri"/>
              <a:cs typeface="Calibri"/>
            </a:endParaRPr>
          </a:p>
          <a:p>
            <a:pPr marL="634365" indent="-621665">
              <a:lnSpc>
                <a:spcPct val="100000"/>
              </a:lnSpc>
              <a:spcBef>
                <a:spcPts val="1490"/>
              </a:spcBef>
              <a:buFont typeface="MS PGothic"/>
              <a:buChar char="➔"/>
              <a:tabLst>
                <a:tab pos="634365" algn="l"/>
              </a:tabLst>
            </a:pPr>
            <a:r>
              <a:rPr sz="3100" dirty="0">
                <a:latin typeface="Calibri"/>
                <a:cs typeface="Calibri"/>
              </a:rPr>
              <a:t>Sussex</a:t>
            </a:r>
            <a:r>
              <a:rPr sz="3100" spc="-10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Grassroots</a:t>
            </a:r>
            <a:r>
              <a:rPr sz="3100" spc="-9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Organisations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075" y="5781114"/>
            <a:ext cx="1800020" cy="8108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60" dirty="0"/>
              <a:t> </a:t>
            </a:r>
            <a:r>
              <a:rPr dirty="0"/>
              <a:t>would</a:t>
            </a:r>
            <a:r>
              <a:rPr spc="-45" dirty="0"/>
              <a:t> </a:t>
            </a:r>
            <a:r>
              <a:rPr dirty="0"/>
              <a:t>someone</a:t>
            </a:r>
            <a:r>
              <a:rPr spc="-45" dirty="0"/>
              <a:t> </a:t>
            </a:r>
            <a:r>
              <a:rPr dirty="0"/>
              <a:t>support</a:t>
            </a:r>
            <a:r>
              <a:rPr spc="-45" dirty="0"/>
              <a:t> </a:t>
            </a:r>
            <a:r>
              <a:rPr spc="-20" dirty="0"/>
              <a:t>you?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430530" indent="-361950">
              <a:lnSpc>
                <a:spcPct val="100000"/>
              </a:lnSpc>
              <a:spcBef>
                <a:spcPts val="1900"/>
              </a:spcBef>
              <a:buFont typeface="Arial"/>
              <a:buChar char="•"/>
              <a:tabLst>
                <a:tab pos="430530" algn="l"/>
              </a:tabLst>
            </a:pPr>
            <a:r>
              <a:rPr dirty="0"/>
              <a:t>Social</a:t>
            </a:r>
            <a:r>
              <a:rPr spc="-20" dirty="0"/>
              <a:t> </a:t>
            </a:r>
            <a:r>
              <a:rPr spc="-10" dirty="0"/>
              <a:t>Benefit</a:t>
            </a:r>
          </a:p>
          <a:p>
            <a:pPr marL="430530" marR="158750" indent="-362585">
              <a:lnSpc>
                <a:spcPct val="150000"/>
              </a:lnSpc>
              <a:buFont typeface="Arial"/>
              <a:buChar char="•"/>
              <a:tabLst>
                <a:tab pos="430530" algn="l"/>
              </a:tabLst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you</a:t>
            </a:r>
            <a:r>
              <a:rPr spc="-45" dirty="0"/>
              <a:t> </a:t>
            </a:r>
            <a:r>
              <a:rPr dirty="0"/>
              <a:t>deliver</a:t>
            </a:r>
            <a:r>
              <a:rPr spc="-40" dirty="0"/>
              <a:t> </a:t>
            </a:r>
            <a:r>
              <a:rPr spc="-50" dirty="0"/>
              <a:t>/ </a:t>
            </a:r>
            <a:r>
              <a:rPr spc="-10" dirty="0"/>
              <a:t>activities</a:t>
            </a:r>
          </a:p>
          <a:p>
            <a:pPr marL="430530" indent="-36195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430530" algn="l"/>
              </a:tabLst>
            </a:pPr>
            <a:r>
              <a:rPr dirty="0"/>
              <a:t>Who</a:t>
            </a:r>
            <a:r>
              <a:rPr spc="-35" dirty="0"/>
              <a:t> </a:t>
            </a:r>
            <a:r>
              <a:rPr dirty="0"/>
              <a:t>you</a:t>
            </a:r>
            <a:r>
              <a:rPr spc="-35" dirty="0"/>
              <a:t> </a:t>
            </a:r>
            <a:r>
              <a:rPr dirty="0"/>
              <a:t>work</a:t>
            </a:r>
            <a:r>
              <a:rPr spc="-30" dirty="0"/>
              <a:t> </a:t>
            </a:r>
            <a:r>
              <a:rPr spc="-20" dirty="0"/>
              <a:t>with</a:t>
            </a:r>
          </a:p>
          <a:p>
            <a:pPr marL="430530" marR="598805" indent="-418465">
              <a:lnSpc>
                <a:spcPct val="150000"/>
              </a:lnSpc>
              <a:buChar char="•"/>
              <a:tabLst>
                <a:tab pos="430530" algn="l"/>
              </a:tabLst>
            </a:pPr>
            <a:r>
              <a:rPr dirty="0"/>
              <a:t>Cultural</a:t>
            </a:r>
            <a:r>
              <a:rPr spc="-80" dirty="0"/>
              <a:t> </a:t>
            </a:r>
            <a:r>
              <a:rPr spc="-25" dirty="0"/>
              <a:t>and </a:t>
            </a:r>
            <a:r>
              <a:rPr dirty="0"/>
              <a:t>Economic</a:t>
            </a:r>
            <a:r>
              <a:rPr spc="-80" dirty="0"/>
              <a:t> </a:t>
            </a:r>
            <a:r>
              <a:rPr spc="-45" dirty="0"/>
              <a:t>Value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430530" indent="-417830">
              <a:lnSpc>
                <a:spcPct val="100000"/>
              </a:lnSpc>
              <a:spcBef>
                <a:spcPts val="1900"/>
              </a:spcBef>
              <a:buChar char="•"/>
              <a:tabLst>
                <a:tab pos="430530" algn="l"/>
              </a:tabLst>
            </a:pPr>
            <a:r>
              <a:rPr spc="-25" dirty="0"/>
              <a:t>Your</a:t>
            </a:r>
            <a:r>
              <a:rPr spc="-130" dirty="0"/>
              <a:t> </a:t>
            </a:r>
            <a:r>
              <a:rPr spc="-10" dirty="0"/>
              <a:t>Audiences</a:t>
            </a:r>
          </a:p>
          <a:p>
            <a:pPr marL="430530" marR="5080" indent="-418465">
              <a:lnSpc>
                <a:spcPct val="150000"/>
              </a:lnSpc>
              <a:buChar char="•"/>
              <a:tabLst>
                <a:tab pos="430530" algn="l"/>
              </a:tabLst>
            </a:pPr>
            <a:r>
              <a:rPr dirty="0"/>
              <a:t>Connection</a:t>
            </a:r>
            <a:r>
              <a:rPr spc="-4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25" dirty="0"/>
              <a:t>the </a:t>
            </a:r>
            <a:r>
              <a:rPr spc="-10" dirty="0"/>
              <a:t>Cause</a:t>
            </a:r>
          </a:p>
          <a:p>
            <a:pPr marL="430530" indent="-36195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430530" algn="l"/>
              </a:tabLst>
            </a:pPr>
            <a:r>
              <a:rPr dirty="0"/>
              <a:t>Personal</a:t>
            </a:r>
            <a:r>
              <a:rPr spc="-150" dirty="0"/>
              <a:t> </a:t>
            </a:r>
            <a:r>
              <a:rPr spc="-10" dirty="0"/>
              <a:t>values</a:t>
            </a:r>
          </a:p>
          <a:p>
            <a:pPr marL="430530" indent="-36195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430530" algn="l"/>
              </a:tabLst>
            </a:pPr>
            <a:r>
              <a:rPr dirty="0"/>
              <a:t>Faith</a:t>
            </a:r>
            <a:r>
              <a:rPr spc="-5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Religion</a:t>
            </a:r>
          </a:p>
          <a:p>
            <a:pPr marL="430530" indent="-36195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430530" algn="l"/>
              </a:tabLst>
            </a:pPr>
            <a:r>
              <a:rPr dirty="0"/>
              <a:t>Social</a:t>
            </a:r>
            <a:r>
              <a:rPr spc="-20" dirty="0"/>
              <a:t> </a:t>
            </a:r>
            <a:r>
              <a:rPr spc="-10" dirty="0"/>
              <a:t>Proof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150" y="1551339"/>
            <a:ext cx="7005955" cy="5199380"/>
            <a:chOff x="184150" y="1551339"/>
            <a:chExt cx="7005955" cy="5199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609" y="1551339"/>
              <a:ext cx="5463915" cy="5123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50" y="5669349"/>
              <a:ext cx="2400020" cy="10811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Finding</a:t>
            </a:r>
            <a:r>
              <a:rPr sz="4000" spc="-35" dirty="0"/>
              <a:t> </a:t>
            </a:r>
            <a:r>
              <a:rPr sz="4000" dirty="0"/>
              <a:t>the</a:t>
            </a:r>
            <a:r>
              <a:rPr sz="4000" spc="-25" dirty="0"/>
              <a:t> </a:t>
            </a:r>
            <a:r>
              <a:rPr sz="4000" dirty="0"/>
              <a:t>right</a:t>
            </a:r>
            <a:r>
              <a:rPr sz="4000" spc="-20" dirty="0"/>
              <a:t> </a:t>
            </a:r>
            <a:r>
              <a:rPr sz="4000" spc="-10" dirty="0"/>
              <a:t>supporters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136629" y="2672079"/>
            <a:ext cx="173101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10" dirty="0">
                <a:latin typeface="Calibri"/>
                <a:cs typeface="Calibri"/>
              </a:rPr>
              <a:t>Propensity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3442" y="2672079"/>
            <a:ext cx="118745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10" dirty="0">
                <a:latin typeface="Calibri"/>
                <a:cs typeface="Calibri"/>
              </a:rPr>
              <a:t>Affinity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7544" y="5213751"/>
            <a:ext cx="138620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10" dirty="0">
                <a:latin typeface="Calibri"/>
                <a:cs typeface="Calibri"/>
              </a:rPr>
              <a:t>Capacity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86885" y="3500437"/>
            <a:ext cx="735330" cy="616585"/>
            <a:chOff x="4086885" y="3500437"/>
            <a:chExt cx="735330" cy="616585"/>
          </a:xfrm>
        </p:grpSpPr>
        <p:sp>
          <p:nvSpPr>
            <p:cNvPr id="10" name="object 10"/>
            <p:cNvSpPr/>
            <p:nvPr/>
          </p:nvSpPr>
          <p:spPr>
            <a:xfrm>
              <a:off x="4091647" y="3505199"/>
              <a:ext cx="725805" cy="607060"/>
            </a:xfrm>
            <a:custGeom>
              <a:avLst/>
              <a:gdLst/>
              <a:ahLst/>
              <a:cxnLst/>
              <a:rect l="l" t="t" r="r" b="b"/>
              <a:pathLst>
                <a:path w="725804" h="607060">
                  <a:moveTo>
                    <a:pt x="579043" y="259778"/>
                  </a:moveTo>
                  <a:lnTo>
                    <a:pt x="579043" y="346824"/>
                  </a:lnTo>
                  <a:lnTo>
                    <a:pt x="725398" y="303301"/>
                  </a:lnTo>
                  <a:lnTo>
                    <a:pt x="579043" y="259778"/>
                  </a:lnTo>
                  <a:close/>
                </a:path>
                <a:path w="725804" h="607060">
                  <a:moveTo>
                    <a:pt x="414756" y="484212"/>
                  </a:moveTo>
                  <a:lnTo>
                    <a:pt x="310654" y="484212"/>
                  </a:lnTo>
                  <a:lnTo>
                    <a:pt x="362699" y="606602"/>
                  </a:lnTo>
                  <a:lnTo>
                    <a:pt x="414756" y="484212"/>
                  </a:lnTo>
                  <a:close/>
                </a:path>
                <a:path w="725804" h="607060">
                  <a:moveTo>
                    <a:pt x="172935" y="400431"/>
                  </a:moveTo>
                  <a:lnTo>
                    <a:pt x="106222" y="517740"/>
                  </a:lnTo>
                  <a:lnTo>
                    <a:pt x="246532" y="461987"/>
                  </a:lnTo>
                  <a:lnTo>
                    <a:pt x="172935" y="400431"/>
                  </a:lnTo>
                  <a:close/>
                </a:path>
                <a:path w="725804" h="607060">
                  <a:moveTo>
                    <a:pt x="552475" y="400431"/>
                  </a:moveTo>
                  <a:lnTo>
                    <a:pt x="478866" y="461987"/>
                  </a:lnTo>
                  <a:lnTo>
                    <a:pt x="619150" y="517740"/>
                  </a:lnTo>
                  <a:lnTo>
                    <a:pt x="552475" y="400431"/>
                  </a:lnTo>
                  <a:close/>
                </a:path>
                <a:path w="725804" h="607060">
                  <a:moveTo>
                    <a:pt x="362699" y="151650"/>
                  </a:moveTo>
                  <a:lnTo>
                    <a:pt x="314491" y="157067"/>
                  </a:lnTo>
                  <a:lnTo>
                    <a:pt x="271172" y="172354"/>
                  </a:lnTo>
                  <a:lnTo>
                    <a:pt x="234470" y="196067"/>
                  </a:lnTo>
                  <a:lnTo>
                    <a:pt x="206114" y="226759"/>
                  </a:lnTo>
                  <a:lnTo>
                    <a:pt x="187833" y="262985"/>
                  </a:lnTo>
                  <a:lnTo>
                    <a:pt x="181356" y="303301"/>
                  </a:lnTo>
                  <a:lnTo>
                    <a:pt x="187833" y="343616"/>
                  </a:lnTo>
                  <a:lnTo>
                    <a:pt x="206114" y="379843"/>
                  </a:lnTo>
                  <a:lnTo>
                    <a:pt x="234470" y="410535"/>
                  </a:lnTo>
                  <a:lnTo>
                    <a:pt x="271172" y="434247"/>
                  </a:lnTo>
                  <a:lnTo>
                    <a:pt x="314491" y="449535"/>
                  </a:lnTo>
                  <a:lnTo>
                    <a:pt x="362699" y="454952"/>
                  </a:lnTo>
                  <a:lnTo>
                    <a:pt x="410912" y="449535"/>
                  </a:lnTo>
                  <a:lnTo>
                    <a:pt x="454235" y="434247"/>
                  </a:lnTo>
                  <a:lnTo>
                    <a:pt x="490939" y="410535"/>
                  </a:lnTo>
                  <a:lnTo>
                    <a:pt x="519295" y="379843"/>
                  </a:lnTo>
                  <a:lnTo>
                    <a:pt x="537577" y="343616"/>
                  </a:lnTo>
                  <a:lnTo>
                    <a:pt x="544055" y="303301"/>
                  </a:lnTo>
                  <a:lnTo>
                    <a:pt x="537577" y="262985"/>
                  </a:lnTo>
                  <a:lnTo>
                    <a:pt x="519295" y="226759"/>
                  </a:lnTo>
                  <a:lnTo>
                    <a:pt x="490939" y="196067"/>
                  </a:lnTo>
                  <a:lnTo>
                    <a:pt x="454235" y="172354"/>
                  </a:lnTo>
                  <a:lnTo>
                    <a:pt x="410912" y="157067"/>
                  </a:lnTo>
                  <a:lnTo>
                    <a:pt x="362699" y="151650"/>
                  </a:lnTo>
                  <a:close/>
                </a:path>
                <a:path w="725804" h="607060">
                  <a:moveTo>
                    <a:pt x="146367" y="259778"/>
                  </a:moveTo>
                  <a:lnTo>
                    <a:pt x="0" y="303301"/>
                  </a:lnTo>
                  <a:lnTo>
                    <a:pt x="146367" y="346824"/>
                  </a:lnTo>
                  <a:lnTo>
                    <a:pt x="146367" y="259778"/>
                  </a:lnTo>
                  <a:close/>
                </a:path>
                <a:path w="725804" h="607060">
                  <a:moveTo>
                    <a:pt x="106222" y="88823"/>
                  </a:moveTo>
                  <a:lnTo>
                    <a:pt x="172935" y="206159"/>
                  </a:lnTo>
                  <a:lnTo>
                    <a:pt x="246532" y="144602"/>
                  </a:lnTo>
                  <a:lnTo>
                    <a:pt x="106222" y="88823"/>
                  </a:lnTo>
                  <a:close/>
                </a:path>
                <a:path w="725804" h="607060">
                  <a:moveTo>
                    <a:pt x="619150" y="88823"/>
                  </a:moveTo>
                  <a:lnTo>
                    <a:pt x="478866" y="144602"/>
                  </a:lnTo>
                  <a:lnTo>
                    <a:pt x="552475" y="206159"/>
                  </a:lnTo>
                  <a:lnTo>
                    <a:pt x="619150" y="88823"/>
                  </a:lnTo>
                  <a:close/>
                </a:path>
                <a:path w="725804" h="607060">
                  <a:moveTo>
                    <a:pt x="362699" y="0"/>
                  </a:moveTo>
                  <a:lnTo>
                    <a:pt x="310654" y="122389"/>
                  </a:lnTo>
                  <a:lnTo>
                    <a:pt x="414756" y="122389"/>
                  </a:lnTo>
                  <a:lnTo>
                    <a:pt x="36269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91647" y="3505200"/>
              <a:ext cx="725805" cy="607060"/>
            </a:xfrm>
            <a:custGeom>
              <a:avLst/>
              <a:gdLst/>
              <a:ahLst/>
              <a:cxnLst/>
              <a:rect l="l" t="t" r="r" b="b"/>
              <a:pathLst>
                <a:path w="725804" h="607060">
                  <a:moveTo>
                    <a:pt x="725398" y="303301"/>
                  </a:moveTo>
                  <a:lnTo>
                    <a:pt x="579043" y="346824"/>
                  </a:lnTo>
                  <a:lnTo>
                    <a:pt x="579043" y="259778"/>
                  </a:lnTo>
                  <a:lnTo>
                    <a:pt x="725398" y="303301"/>
                  </a:lnTo>
                  <a:close/>
                </a:path>
                <a:path w="725804" h="607060">
                  <a:moveTo>
                    <a:pt x="619150" y="88823"/>
                  </a:moveTo>
                  <a:lnTo>
                    <a:pt x="552475" y="206159"/>
                  </a:lnTo>
                  <a:lnTo>
                    <a:pt x="478866" y="144602"/>
                  </a:lnTo>
                  <a:lnTo>
                    <a:pt x="619150" y="88823"/>
                  </a:lnTo>
                  <a:close/>
                </a:path>
                <a:path w="725804" h="607060">
                  <a:moveTo>
                    <a:pt x="362699" y="0"/>
                  </a:moveTo>
                  <a:lnTo>
                    <a:pt x="414756" y="122389"/>
                  </a:lnTo>
                  <a:lnTo>
                    <a:pt x="310654" y="122389"/>
                  </a:lnTo>
                  <a:lnTo>
                    <a:pt x="362699" y="0"/>
                  </a:lnTo>
                  <a:close/>
                </a:path>
                <a:path w="725804" h="607060">
                  <a:moveTo>
                    <a:pt x="106222" y="88823"/>
                  </a:moveTo>
                  <a:lnTo>
                    <a:pt x="246532" y="144602"/>
                  </a:lnTo>
                  <a:lnTo>
                    <a:pt x="172935" y="206159"/>
                  </a:lnTo>
                  <a:lnTo>
                    <a:pt x="106222" y="88823"/>
                  </a:lnTo>
                  <a:close/>
                </a:path>
                <a:path w="725804" h="607060">
                  <a:moveTo>
                    <a:pt x="0" y="303301"/>
                  </a:moveTo>
                  <a:lnTo>
                    <a:pt x="146367" y="259778"/>
                  </a:lnTo>
                  <a:lnTo>
                    <a:pt x="146367" y="346824"/>
                  </a:lnTo>
                  <a:lnTo>
                    <a:pt x="0" y="303301"/>
                  </a:lnTo>
                  <a:close/>
                </a:path>
                <a:path w="725804" h="607060">
                  <a:moveTo>
                    <a:pt x="106222" y="517740"/>
                  </a:moveTo>
                  <a:lnTo>
                    <a:pt x="172935" y="400431"/>
                  </a:lnTo>
                  <a:lnTo>
                    <a:pt x="246532" y="461987"/>
                  </a:lnTo>
                  <a:lnTo>
                    <a:pt x="106222" y="517740"/>
                  </a:lnTo>
                  <a:close/>
                </a:path>
                <a:path w="725804" h="607060">
                  <a:moveTo>
                    <a:pt x="362699" y="606602"/>
                  </a:moveTo>
                  <a:lnTo>
                    <a:pt x="310654" y="484212"/>
                  </a:lnTo>
                  <a:lnTo>
                    <a:pt x="414756" y="484212"/>
                  </a:lnTo>
                  <a:lnTo>
                    <a:pt x="362699" y="606602"/>
                  </a:lnTo>
                  <a:close/>
                </a:path>
                <a:path w="725804" h="607060">
                  <a:moveTo>
                    <a:pt x="619150" y="517740"/>
                  </a:moveTo>
                  <a:lnTo>
                    <a:pt x="478866" y="461987"/>
                  </a:lnTo>
                  <a:lnTo>
                    <a:pt x="552475" y="400431"/>
                  </a:lnTo>
                  <a:lnTo>
                    <a:pt x="619150" y="517740"/>
                  </a:lnTo>
                  <a:close/>
                </a:path>
                <a:path w="725804" h="607060">
                  <a:moveTo>
                    <a:pt x="181356" y="303301"/>
                  </a:moveTo>
                  <a:lnTo>
                    <a:pt x="187833" y="262985"/>
                  </a:lnTo>
                  <a:lnTo>
                    <a:pt x="206114" y="226759"/>
                  </a:lnTo>
                  <a:lnTo>
                    <a:pt x="234470" y="196067"/>
                  </a:lnTo>
                  <a:lnTo>
                    <a:pt x="271172" y="172354"/>
                  </a:lnTo>
                  <a:lnTo>
                    <a:pt x="314491" y="157067"/>
                  </a:lnTo>
                  <a:lnTo>
                    <a:pt x="362699" y="151650"/>
                  </a:lnTo>
                  <a:lnTo>
                    <a:pt x="410912" y="157067"/>
                  </a:lnTo>
                  <a:lnTo>
                    <a:pt x="454235" y="172354"/>
                  </a:lnTo>
                  <a:lnTo>
                    <a:pt x="490939" y="196067"/>
                  </a:lnTo>
                  <a:lnTo>
                    <a:pt x="519295" y="226759"/>
                  </a:lnTo>
                  <a:lnTo>
                    <a:pt x="537577" y="262985"/>
                  </a:lnTo>
                  <a:lnTo>
                    <a:pt x="544055" y="303301"/>
                  </a:lnTo>
                  <a:lnTo>
                    <a:pt x="537577" y="343616"/>
                  </a:lnTo>
                  <a:lnTo>
                    <a:pt x="519295" y="379843"/>
                  </a:lnTo>
                  <a:lnTo>
                    <a:pt x="490939" y="410535"/>
                  </a:lnTo>
                  <a:lnTo>
                    <a:pt x="454235" y="434247"/>
                  </a:lnTo>
                  <a:lnTo>
                    <a:pt x="410912" y="449535"/>
                  </a:lnTo>
                  <a:lnTo>
                    <a:pt x="362699" y="454952"/>
                  </a:lnTo>
                  <a:lnTo>
                    <a:pt x="314491" y="449535"/>
                  </a:lnTo>
                  <a:lnTo>
                    <a:pt x="271172" y="434247"/>
                  </a:lnTo>
                  <a:lnTo>
                    <a:pt x="234470" y="410535"/>
                  </a:lnTo>
                  <a:lnTo>
                    <a:pt x="206114" y="379843"/>
                  </a:lnTo>
                  <a:lnTo>
                    <a:pt x="187833" y="343616"/>
                  </a:lnTo>
                  <a:lnTo>
                    <a:pt x="181356" y="303301"/>
                  </a:lnTo>
                  <a:close/>
                </a:path>
              </a:pathLst>
            </a:custGeom>
            <a:ln w="9525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60350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Affinity:</a:t>
            </a:r>
            <a:r>
              <a:rPr spc="-55" dirty="0"/>
              <a:t> </a:t>
            </a:r>
            <a:r>
              <a:rPr dirty="0"/>
              <a:t>Link</a:t>
            </a:r>
            <a:r>
              <a:rPr spc="-4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your</a:t>
            </a:r>
            <a:r>
              <a:rPr spc="-45" dirty="0"/>
              <a:t> </a:t>
            </a:r>
            <a:r>
              <a:rPr spc="-10" dirty="0"/>
              <a:t>cause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1009" y="1270266"/>
            <a:ext cx="7764780" cy="425450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Do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they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have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connection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your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work?</a:t>
            </a:r>
            <a:endParaRPr sz="31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Emotional,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social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or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political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connections.</a:t>
            </a:r>
            <a:endParaRPr sz="31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Do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have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an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affinity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your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mission?</a:t>
            </a:r>
            <a:endParaRPr sz="3100">
              <a:latin typeface="Calibri"/>
              <a:cs typeface="Calibri"/>
            </a:endParaRPr>
          </a:p>
          <a:p>
            <a:pPr marL="379095" marR="5080" indent="-367030">
              <a:lnSpc>
                <a:spcPct val="149200"/>
              </a:lnSpc>
              <a:buFont typeface="Arial"/>
              <a:buChar char="•"/>
              <a:tabLst>
                <a:tab pos="379095" algn="l"/>
              </a:tabLst>
            </a:pPr>
            <a:r>
              <a:rPr sz="3100" dirty="0">
                <a:latin typeface="Calibri"/>
                <a:cs typeface="Calibri"/>
              </a:rPr>
              <a:t>We</a:t>
            </a:r>
            <a:r>
              <a:rPr sz="3100" spc="-6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all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have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preferences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-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no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cause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is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for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every supporter.</a:t>
            </a:r>
            <a:endParaRPr sz="31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Find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connection!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67506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Propensity:</a:t>
            </a:r>
            <a:r>
              <a:rPr spc="-75" dirty="0"/>
              <a:t> </a:t>
            </a:r>
            <a:r>
              <a:rPr dirty="0"/>
              <a:t>Inclination</a:t>
            </a:r>
            <a:r>
              <a:rPr spc="-7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spc="-20" dirty="0"/>
              <a:t>give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1009" y="1270266"/>
            <a:ext cx="7790180" cy="425450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Do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they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already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give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or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similar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causes?</a:t>
            </a:r>
            <a:endParaRPr sz="3100">
              <a:latin typeface="Calibri"/>
              <a:cs typeface="Calibri"/>
            </a:endParaRPr>
          </a:p>
          <a:p>
            <a:pPr marL="379095" marR="191135" indent="-367030">
              <a:lnSpc>
                <a:spcPct val="149200"/>
              </a:lnSpc>
              <a:buFont typeface="Arial"/>
              <a:buChar char="•"/>
              <a:tabLst>
                <a:tab pos="379095" algn="l"/>
              </a:tabLst>
            </a:pPr>
            <a:r>
              <a:rPr sz="3100" dirty="0">
                <a:latin typeface="Calibri"/>
                <a:cs typeface="Calibri"/>
              </a:rPr>
              <a:t>How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do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they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give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-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membership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schemes, </a:t>
            </a:r>
            <a:r>
              <a:rPr sz="3100" dirty="0">
                <a:latin typeface="Calibri"/>
                <a:cs typeface="Calibri"/>
              </a:rPr>
              <a:t>regular</a:t>
            </a:r>
            <a:r>
              <a:rPr sz="3100" spc="-7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donations,</a:t>
            </a:r>
            <a:r>
              <a:rPr sz="3100" spc="-6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big</a:t>
            </a:r>
            <a:r>
              <a:rPr sz="3100" spc="-6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gifts,</a:t>
            </a:r>
            <a:r>
              <a:rPr sz="3100" spc="-6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percentage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sales, events?</a:t>
            </a:r>
            <a:endParaRPr sz="3100">
              <a:latin typeface="Calibri"/>
              <a:cs typeface="Calibri"/>
            </a:endParaRPr>
          </a:p>
          <a:p>
            <a:pPr marL="379095" marR="5080" indent="-367030">
              <a:lnSpc>
                <a:spcPct val="149200"/>
              </a:lnSpc>
              <a:buFont typeface="Arial"/>
              <a:buChar char="•"/>
              <a:tabLst>
                <a:tab pos="379095" algn="l"/>
              </a:tabLst>
            </a:pPr>
            <a:r>
              <a:rPr sz="3100" dirty="0">
                <a:latin typeface="Calibri"/>
                <a:cs typeface="Calibri"/>
              </a:rPr>
              <a:t>How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do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they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approach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giving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-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loud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and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proud </a:t>
            </a:r>
            <a:r>
              <a:rPr sz="3100" dirty="0">
                <a:latin typeface="Calibri"/>
                <a:cs typeface="Calibri"/>
              </a:rPr>
              <a:t>or</a:t>
            </a:r>
            <a:r>
              <a:rPr sz="3100" spc="-1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under</a:t>
            </a:r>
            <a:r>
              <a:rPr sz="3100" spc="-1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</a:t>
            </a:r>
            <a:r>
              <a:rPr sz="3100" spc="-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radar?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53168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Capacity:</a:t>
            </a:r>
            <a:r>
              <a:rPr spc="-30" dirty="0"/>
              <a:t> </a:t>
            </a:r>
            <a:r>
              <a:rPr dirty="0"/>
              <a:t>Ability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20" dirty="0"/>
              <a:t>give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1009" y="1270266"/>
            <a:ext cx="7813040" cy="354965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How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much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might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they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be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able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give?</a:t>
            </a:r>
            <a:endParaRPr sz="3100">
              <a:latin typeface="Calibri"/>
              <a:cs typeface="Calibri"/>
            </a:endParaRPr>
          </a:p>
          <a:p>
            <a:pPr marL="379095" marR="5080" indent="-367030">
              <a:lnSpc>
                <a:spcPct val="149200"/>
              </a:lnSpc>
              <a:buFont typeface="Arial"/>
              <a:buChar char="•"/>
              <a:tabLst>
                <a:tab pos="379095" algn="l"/>
              </a:tabLst>
            </a:pPr>
            <a:r>
              <a:rPr sz="3100" dirty="0">
                <a:latin typeface="Calibri"/>
                <a:cs typeface="Calibri"/>
              </a:rPr>
              <a:t>What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kind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of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gift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could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they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make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-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cash,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time, </a:t>
            </a:r>
            <a:r>
              <a:rPr sz="3100" dirty="0">
                <a:latin typeface="Calibri"/>
                <a:cs typeface="Calibri"/>
              </a:rPr>
              <a:t>assets,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connections?</a:t>
            </a:r>
            <a:endParaRPr sz="3100">
              <a:latin typeface="Calibri"/>
              <a:cs typeface="Calibri"/>
            </a:endParaRPr>
          </a:p>
          <a:p>
            <a:pPr marL="379095" marR="691515" indent="-367030">
              <a:lnSpc>
                <a:spcPct val="149200"/>
              </a:lnSpc>
              <a:buFont typeface="Arial"/>
              <a:buChar char="•"/>
              <a:tabLst>
                <a:tab pos="379095" algn="l"/>
              </a:tabLst>
            </a:pPr>
            <a:r>
              <a:rPr sz="3100" dirty="0">
                <a:latin typeface="Calibri"/>
                <a:cs typeface="Calibri"/>
              </a:rPr>
              <a:t>Are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they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able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give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personally,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through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spc="-50" dirty="0">
                <a:latin typeface="Calibri"/>
                <a:cs typeface="Calibri"/>
              </a:rPr>
              <a:t>a </a:t>
            </a:r>
            <a:r>
              <a:rPr sz="3100" dirty="0">
                <a:latin typeface="Calibri"/>
                <a:cs typeface="Calibri"/>
              </a:rPr>
              <a:t>company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or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charitable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trust?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5318" y="1630224"/>
            <a:ext cx="6255029" cy="41201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spc="-45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dirty="0"/>
              <a:t>these</a:t>
            </a:r>
            <a:r>
              <a:rPr spc="-30" dirty="0"/>
              <a:t> </a:t>
            </a:r>
            <a:r>
              <a:rPr spc="-10" dirty="0"/>
              <a:t>people?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5422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</a:t>
            </a:r>
            <a:r>
              <a:rPr spc="-105" dirty="0"/>
              <a:t> </a:t>
            </a:r>
            <a:r>
              <a:rPr dirty="0"/>
              <a:t>can</a:t>
            </a:r>
            <a:r>
              <a:rPr spc="-90" dirty="0"/>
              <a:t> </a:t>
            </a:r>
            <a:r>
              <a:rPr dirty="0"/>
              <a:t>wear</a:t>
            </a:r>
            <a:r>
              <a:rPr spc="-95" dirty="0"/>
              <a:t> </a:t>
            </a:r>
            <a:r>
              <a:rPr dirty="0"/>
              <a:t>many</a:t>
            </a:r>
            <a:r>
              <a:rPr spc="-90" dirty="0"/>
              <a:t> </a:t>
            </a:r>
            <a:r>
              <a:rPr spc="-20" dirty="0"/>
              <a:t>hats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0225" y="1310906"/>
            <a:ext cx="7685405" cy="415925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example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individual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support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charities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as</a:t>
            </a:r>
            <a:endParaRPr sz="2600" dirty="0">
              <a:latin typeface="Calibri"/>
              <a:cs typeface="Calibri"/>
            </a:endParaRPr>
          </a:p>
          <a:p>
            <a:pPr marL="469265" indent="-427355">
              <a:lnSpc>
                <a:spcPct val="100000"/>
              </a:lnSpc>
              <a:spcBef>
                <a:spcPts val="1530"/>
              </a:spcBef>
              <a:buFont typeface="Arial"/>
              <a:buChar char="●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trustee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grant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giving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not-</a:t>
            </a:r>
            <a:r>
              <a:rPr sz="2600" spc="-40" dirty="0">
                <a:latin typeface="Calibri"/>
                <a:cs typeface="Calibri"/>
              </a:rPr>
              <a:t>for-</a:t>
            </a:r>
            <a:r>
              <a:rPr sz="2600" spc="-10" dirty="0">
                <a:latin typeface="Calibri"/>
                <a:cs typeface="Calibri"/>
              </a:rPr>
              <a:t>profit</a:t>
            </a:r>
            <a:endParaRPr sz="2600" dirty="0">
              <a:latin typeface="Calibri"/>
              <a:cs typeface="Calibri"/>
            </a:endParaRPr>
          </a:p>
          <a:p>
            <a:pPr marL="469265" indent="-427355">
              <a:lnSpc>
                <a:spcPct val="100000"/>
              </a:lnSpc>
              <a:spcBef>
                <a:spcPts val="1530"/>
              </a:spcBef>
              <a:buFont typeface="Arial"/>
              <a:buChar char="●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staff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member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business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lang="en-GB" sz="2600" spc="-100" dirty="0">
                <a:latin typeface="Calibri"/>
                <a:cs typeface="Calibri"/>
              </a:rPr>
              <a:t>"</a:t>
            </a:r>
            <a:r>
              <a:rPr sz="2600" spc="-100" dirty="0">
                <a:latin typeface="Calibri"/>
                <a:cs typeface="Calibri"/>
              </a:rPr>
              <a:t>charity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90" dirty="0">
                <a:latin typeface="Calibri"/>
                <a:cs typeface="Calibri"/>
              </a:rPr>
              <a:t>year</a:t>
            </a:r>
            <a:r>
              <a:rPr lang="en-GB" sz="2600" spc="-90" dirty="0">
                <a:latin typeface="Calibri"/>
                <a:cs typeface="Calibri"/>
              </a:rPr>
              <a:t>"</a:t>
            </a:r>
            <a:endParaRPr sz="2600" dirty="0">
              <a:latin typeface="Calibri"/>
              <a:cs typeface="Calibri"/>
            </a:endParaRPr>
          </a:p>
          <a:p>
            <a:pPr marL="469265" indent="-427355">
              <a:lnSpc>
                <a:spcPct val="100000"/>
              </a:lnSpc>
              <a:spcBef>
                <a:spcPts val="1530"/>
              </a:spcBef>
              <a:buFont typeface="Arial"/>
              <a:buChar char="●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challenge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event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fundraiser</a:t>
            </a:r>
            <a:endParaRPr sz="2600" dirty="0">
              <a:latin typeface="Calibri"/>
              <a:cs typeface="Calibri"/>
            </a:endParaRPr>
          </a:p>
          <a:p>
            <a:pPr marL="469265" indent="-427355">
              <a:lnSpc>
                <a:spcPct val="100000"/>
              </a:lnSpc>
              <a:spcBef>
                <a:spcPts val="1530"/>
              </a:spcBef>
              <a:buFont typeface="Arial"/>
              <a:buChar char="●"/>
              <a:tabLst>
                <a:tab pos="469265" algn="l"/>
              </a:tabLst>
            </a:pPr>
            <a:r>
              <a:rPr sz="2600" spc="-10" dirty="0">
                <a:latin typeface="Calibri"/>
                <a:cs typeface="Calibri"/>
              </a:rPr>
              <a:t>volunteer</a:t>
            </a:r>
            <a:endParaRPr sz="2600" dirty="0">
              <a:latin typeface="Calibri"/>
              <a:cs typeface="Calibri"/>
            </a:endParaRPr>
          </a:p>
          <a:p>
            <a:pPr marL="469265" indent="-427355">
              <a:lnSpc>
                <a:spcPct val="100000"/>
              </a:lnSpc>
              <a:spcBef>
                <a:spcPts val="1530"/>
              </a:spcBef>
              <a:buFont typeface="Arial"/>
              <a:buChar char="●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regular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donor</a:t>
            </a:r>
            <a:endParaRPr sz="2600" dirty="0">
              <a:latin typeface="Calibri"/>
              <a:cs typeface="Calibri"/>
            </a:endParaRPr>
          </a:p>
          <a:p>
            <a:pPr marL="469265" indent="-427355">
              <a:lnSpc>
                <a:spcPct val="100000"/>
              </a:lnSpc>
              <a:spcBef>
                <a:spcPts val="1530"/>
              </a:spcBef>
              <a:buFont typeface="Arial"/>
              <a:buChar char="●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memory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will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spc="-40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dirty="0"/>
              <a:t>Network</a:t>
            </a:r>
            <a:r>
              <a:rPr spc="-35" dirty="0"/>
              <a:t> </a:t>
            </a:r>
            <a:r>
              <a:rPr spc="-10" dirty="0"/>
              <a:t>mapping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3796" y="1630225"/>
            <a:ext cx="3298901" cy="40576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3274" y="1572818"/>
            <a:ext cx="447357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248285" algn="just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Network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people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around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want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around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Calibri"/>
              <a:cs typeface="Calibri"/>
            </a:endParaRPr>
          </a:p>
          <a:p>
            <a:pPr marL="596265" indent="-583565">
              <a:lnSpc>
                <a:spcPct val="100000"/>
              </a:lnSpc>
              <a:spcBef>
                <a:spcPts val="5"/>
              </a:spcBef>
              <a:buFont typeface="MS PGothic"/>
              <a:buChar char="➔"/>
              <a:tabLst>
                <a:tab pos="596265" algn="l"/>
              </a:tabLst>
            </a:pPr>
            <a:r>
              <a:rPr sz="2800" dirty="0">
                <a:latin typeface="Calibri"/>
                <a:cs typeface="Calibri"/>
              </a:rPr>
              <a:t>Who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20" dirty="0">
                <a:latin typeface="Calibri"/>
                <a:cs typeface="Calibri"/>
              </a:rPr>
              <a:t> know?</a:t>
            </a:r>
            <a:endParaRPr sz="2800">
              <a:latin typeface="Calibri"/>
              <a:cs typeface="Calibri"/>
            </a:endParaRPr>
          </a:p>
          <a:p>
            <a:pPr marL="596265" indent="-583565">
              <a:lnSpc>
                <a:spcPct val="100000"/>
              </a:lnSpc>
              <a:spcBef>
                <a:spcPts val="540"/>
              </a:spcBef>
              <a:buFont typeface="MS PGothic"/>
              <a:buChar char="➔"/>
              <a:tabLst>
                <a:tab pos="596265" algn="l"/>
              </a:tabLst>
            </a:pPr>
            <a:r>
              <a:rPr sz="2800" dirty="0">
                <a:latin typeface="Calibri"/>
                <a:cs typeface="Calibri"/>
              </a:rPr>
              <a:t>Who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know?</a:t>
            </a:r>
            <a:endParaRPr sz="2800">
              <a:latin typeface="Calibri"/>
              <a:cs typeface="Calibri"/>
            </a:endParaRPr>
          </a:p>
          <a:p>
            <a:pPr marL="596265" marR="5080" indent="-584200">
              <a:lnSpc>
                <a:spcPct val="116100"/>
              </a:lnSpc>
              <a:buFont typeface="MS PGothic"/>
              <a:buChar char="➔"/>
              <a:tabLst>
                <a:tab pos="596265" algn="l"/>
              </a:tabLst>
            </a:pPr>
            <a:r>
              <a:rPr sz="2800" dirty="0">
                <a:latin typeface="Calibri"/>
                <a:cs typeface="Calibri"/>
              </a:rPr>
              <a:t>Who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want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know?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6184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Network</a:t>
            </a:r>
            <a:r>
              <a:rPr spc="-45" dirty="0"/>
              <a:t> </a:t>
            </a:r>
            <a:r>
              <a:rPr dirty="0"/>
              <a:t>mapping</a:t>
            </a:r>
            <a:r>
              <a:rPr spc="-35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10" dirty="0"/>
              <a:t>current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1009" y="1407464"/>
            <a:ext cx="7224395" cy="354965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Who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already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supports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you?</a:t>
            </a:r>
            <a:endParaRPr sz="3100">
              <a:latin typeface="Calibri"/>
              <a:cs typeface="Calibri"/>
            </a:endParaRPr>
          </a:p>
          <a:p>
            <a:pPr marL="379095" marR="5080" indent="-367030">
              <a:lnSpc>
                <a:spcPct val="149200"/>
              </a:lnSpc>
              <a:buFont typeface="Arial"/>
              <a:buChar char="•"/>
              <a:tabLst>
                <a:tab pos="379095" algn="l"/>
              </a:tabLst>
            </a:pPr>
            <a:r>
              <a:rPr sz="3100" dirty="0">
                <a:latin typeface="Calibri"/>
                <a:cs typeface="Calibri"/>
              </a:rPr>
              <a:t>Who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is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in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your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network?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Networks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of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45" dirty="0">
                <a:latin typeface="Calibri"/>
                <a:cs typeface="Calibri"/>
              </a:rPr>
              <a:t>Staff, </a:t>
            </a:r>
            <a:r>
              <a:rPr sz="3100" spc="-20" dirty="0">
                <a:latin typeface="Calibri"/>
                <a:cs typeface="Calibri"/>
              </a:rPr>
              <a:t>Trustees,</a:t>
            </a:r>
            <a:r>
              <a:rPr sz="3100" spc="-12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Organisations.</a:t>
            </a:r>
            <a:endParaRPr sz="31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Who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are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your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stakeholders?</a:t>
            </a:r>
            <a:endParaRPr sz="31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What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are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your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connections?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5" y="417880"/>
            <a:ext cx="5521960" cy="3930650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sz="4400" spc="-20" dirty="0">
                <a:latin typeface="Calibri"/>
                <a:cs typeface="Calibri"/>
              </a:rPr>
              <a:t>BUT!</a:t>
            </a:r>
            <a:endParaRPr sz="4400" dirty="0">
              <a:latin typeface="Calibri"/>
              <a:cs typeface="Calibri"/>
            </a:endParaRPr>
          </a:p>
          <a:p>
            <a:pPr marL="12700" marR="5080">
              <a:lnSpc>
                <a:spcPts val="7950"/>
              </a:lnSpc>
              <a:spcBef>
                <a:spcPts val="185"/>
              </a:spcBef>
            </a:pPr>
            <a:r>
              <a:rPr sz="4400" dirty="0">
                <a:latin typeface="Calibri"/>
                <a:cs typeface="Calibri"/>
              </a:rPr>
              <a:t>Are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you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managing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those </a:t>
            </a:r>
            <a:r>
              <a:rPr sz="4400" dirty="0">
                <a:latin typeface="Calibri"/>
                <a:cs typeface="Calibri"/>
              </a:rPr>
              <a:t>relationships</a:t>
            </a:r>
            <a:r>
              <a:rPr sz="4400" spc="-16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well?</a:t>
            </a:r>
            <a:endParaRPr sz="4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4400" dirty="0">
                <a:latin typeface="Calibri"/>
                <a:cs typeface="Calibri"/>
              </a:rPr>
              <a:t>Be</a:t>
            </a:r>
            <a:r>
              <a:rPr sz="4400" spc="-10" dirty="0">
                <a:latin typeface="Calibri"/>
                <a:cs typeface="Calibri"/>
              </a:rPr>
              <a:t> honest!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18" y="73177"/>
            <a:ext cx="51212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Who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I've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worked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with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059" y="1396862"/>
            <a:ext cx="1152149" cy="5760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0563" y="3879191"/>
            <a:ext cx="1561040" cy="5875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6464" y="1355420"/>
            <a:ext cx="1456055" cy="1077595"/>
            <a:chOff x="176464" y="1355420"/>
            <a:chExt cx="1456055" cy="10775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64" y="1944560"/>
              <a:ext cx="1168316" cy="4883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424" y="1355420"/>
              <a:ext cx="1428748" cy="60860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742882" y="3832318"/>
            <a:ext cx="4240530" cy="1700530"/>
            <a:chOff x="2742882" y="3832318"/>
            <a:chExt cx="4240530" cy="17005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2882" y="3832333"/>
              <a:ext cx="1141525" cy="543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1910" y="4409940"/>
              <a:ext cx="1350175" cy="9680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2701" y="3832318"/>
              <a:ext cx="2271890" cy="3908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76735" y="4927847"/>
              <a:ext cx="1806625" cy="60472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84543" y="1338219"/>
            <a:ext cx="1172307" cy="73290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80163" y="2452588"/>
            <a:ext cx="878603" cy="9274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17955" y="6082471"/>
            <a:ext cx="1428737" cy="7204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87893" y="5920636"/>
            <a:ext cx="970125" cy="8413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10354" y="1268903"/>
            <a:ext cx="840992" cy="97013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00483" y="5920794"/>
            <a:ext cx="1035048" cy="84099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06378" y="5875872"/>
            <a:ext cx="1096173" cy="93082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98156" y="3019015"/>
            <a:ext cx="1658320" cy="39131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34282" y="2624729"/>
            <a:ext cx="1259542" cy="77461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41108" y="5019874"/>
            <a:ext cx="1624126" cy="62366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95244" y="5896248"/>
            <a:ext cx="1259550" cy="89008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0512" y="6193725"/>
            <a:ext cx="1470201" cy="49790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0512" y="3912040"/>
            <a:ext cx="1811221" cy="49790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3350" y="2707726"/>
            <a:ext cx="1965551" cy="59018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131352" y="4695156"/>
            <a:ext cx="1259547" cy="89158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979523" y="1430529"/>
            <a:ext cx="1336522" cy="88209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0512" y="4961210"/>
            <a:ext cx="1932925" cy="56958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384700" y="2673798"/>
            <a:ext cx="1318846" cy="8341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Network</a:t>
            </a:r>
            <a:r>
              <a:rPr spc="-35" dirty="0"/>
              <a:t> </a:t>
            </a:r>
            <a:r>
              <a:rPr dirty="0"/>
              <a:t>mapping</a:t>
            </a:r>
            <a:r>
              <a:rPr spc="-35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25" dirty="0"/>
              <a:t>new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1009" y="1407464"/>
            <a:ext cx="7740650" cy="354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82550" indent="-367030">
              <a:lnSpc>
                <a:spcPct val="149200"/>
              </a:lnSpc>
              <a:spcBef>
                <a:spcPts val="100"/>
              </a:spcBef>
              <a:buFont typeface="Arial"/>
              <a:buChar char="•"/>
              <a:tabLst>
                <a:tab pos="379095" algn="l"/>
              </a:tabLst>
            </a:pPr>
            <a:r>
              <a:rPr sz="3100" dirty="0">
                <a:latin typeface="Calibri"/>
                <a:cs typeface="Calibri"/>
              </a:rPr>
              <a:t>Are</a:t>
            </a:r>
            <a:r>
              <a:rPr sz="3100" spc="-7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your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current</a:t>
            </a:r>
            <a:r>
              <a:rPr sz="3100" spc="-6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supporters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able</a:t>
            </a:r>
            <a:r>
              <a:rPr sz="3100" spc="-6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introduce </a:t>
            </a:r>
            <a:r>
              <a:rPr sz="3100" dirty="0">
                <a:latin typeface="Calibri"/>
                <a:cs typeface="Calibri"/>
              </a:rPr>
              <a:t>you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others?</a:t>
            </a:r>
            <a:endParaRPr sz="31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Where</a:t>
            </a:r>
            <a:r>
              <a:rPr sz="3100" spc="-6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can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</a:t>
            </a:r>
            <a:r>
              <a:rPr sz="3100" spc="-6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make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new</a:t>
            </a:r>
            <a:r>
              <a:rPr sz="3100" spc="-5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connections?</a:t>
            </a:r>
            <a:endParaRPr sz="31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Who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do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want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to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reach?</a:t>
            </a:r>
            <a:endParaRPr sz="3100">
              <a:latin typeface="Calibri"/>
              <a:cs typeface="Calibri"/>
            </a:endParaRPr>
          </a:p>
          <a:p>
            <a:pPr marL="378460" indent="-365760">
              <a:lnSpc>
                <a:spcPct val="100000"/>
              </a:lnSpc>
              <a:spcBef>
                <a:spcPts val="1830"/>
              </a:spcBef>
              <a:buFont typeface="Arial"/>
              <a:buChar char="•"/>
              <a:tabLst>
                <a:tab pos="378460" algn="l"/>
              </a:tabLst>
            </a:pPr>
            <a:r>
              <a:rPr sz="3100" dirty="0">
                <a:latin typeface="Calibri"/>
                <a:cs typeface="Calibri"/>
              </a:rPr>
              <a:t>Who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else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might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be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interested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in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what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you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do?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5" y="-210680"/>
            <a:ext cx="7425055" cy="513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95"/>
              </a:spcBef>
            </a:pPr>
            <a:r>
              <a:rPr sz="5600" b="1" dirty="0">
                <a:latin typeface="Calibri"/>
                <a:cs typeface="Calibri"/>
              </a:rPr>
              <a:t>4.</a:t>
            </a:r>
            <a:r>
              <a:rPr sz="5600" b="1" spc="-50" dirty="0">
                <a:latin typeface="Calibri"/>
                <a:cs typeface="Calibri"/>
              </a:rPr>
              <a:t> </a:t>
            </a:r>
            <a:r>
              <a:rPr sz="5600" b="1" dirty="0">
                <a:latin typeface="Calibri"/>
                <a:cs typeface="Calibri"/>
              </a:rPr>
              <a:t>How</a:t>
            </a:r>
            <a:r>
              <a:rPr sz="5600" b="1" spc="-35" dirty="0">
                <a:latin typeface="Calibri"/>
                <a:cs typeface="Calibri"/>
              </a:rPr>
              <a:t> </a:t>
            </a:r>
            <a:r>
              <a:rPr sz="5600" b="1" dirty="0">
                <a:latin typeface="Calibri"/>
                <a:cs typeface="Calibri"/>
              </a:rPr>
              <a:t>can</a:t>
            </a:r>
            <a:r>
              <a:rPr sz="5600" b="1" spc="-35" dirty="0">
                <a:latin typeface="Calibri"/>
                <a:cs typeface="Calibri"/>
              </a:rPr>
              <a:t> </a:t>
            </a:r>
            <a:r>
              <a:rPr sz="5600" b="1" dirty="0">
                <a:latin typeface="Calibri"/>
                <a:cs typeface="Calibri"/>
              </a:rPr>
              <a:t>you</a:t>
            </a:r>
            <a:r>
              <a:rPr sz="5600" b="1" spc="-35" dirty="0">
                <a:latin typeface="Calibri"/>
                <a:cs typeface="Calibri"/>
              </a:rPr>
              <a:t> </a:t>
            </a:r>
            <a:r>
              <a:rPr sz="5600" b="1" spc="-10" dirty="0">
                <a:latin typeface="Calibri"/>
                <a:cs typeface="Calibri"/>
              </a:rPr>
              <a:t>support </a:t>
            </a:r>
            <a:r>
              <a:rPr sz="5600" b="1" dirty="0">
                <a:latin typeface="Calibri"/>
                <a:cs typeface="Calibri"/>
              </a:rPr>
              <a:t>everyone</a:t>
            </a:r>
            <a:r>
              <a:rPr sz="5600" b="1" spc="-80" dirty="0">
                <a:latin typeface="Calibri"/>
                <a:cs typeface="Calibri"/>
              </a:rPr>
              <a:t> </a:t>
            </a:r>
            <a:r>
              <a:rPr sz="5600" b="1" dirty="0">
                <a:latin typeface="Calibri"/>
                <a:cs typeface="Calibri"/>
              </a:rPr>
              <a:t>in</a:t>
            </a:r>
            <a:r>
              <a:rPr sz="5600" b="1" spc="-75" dirty="0">
                <a:latin typeface="Calibri"/>
                <a:cs typeface="Calibri"/>
              </a:rPr>
              <a:t> </a:t>
            </a:r>
            <a:r>
              <a:rPr sz="5600" b="1" spc="-25" dirty="0">
                <a:latin typeface="Calibri"/>
                <a:cs typeface="Calibri"/>
              </a:rPr>
              <a:t>the </a:t>
            </a:r>
            <a:r>
              <a:rPr sz="5600" b="1" dirty="0">
                <a:latin typeface="Calibri"/>
                <a:cs typeface="Calibri"/>
              </a:rPr>
              <a:t>organisation</a:t>
            </a:r>
            <a:r>
              <a:rPr sz="5600" b="1" spc="-125" dirty="0">
                <a:latin typeface="Calibri"/>
                <a:cs typeface="Calibri"/>
              </a:rPr>
              <a:t> </a:t>
            </a:r>
            <a:r>
              <a:rPr sz="5600" b="1" dirty="0">
                <a:latin typeface="Calibri"/>
                <a:cs typeface="Calibri"/>
              </a:rPr>
              <a:t>to</a:t>
            </a:r>
            <a:r>
              <a:rPr sz="5600" b="1" spc="-114" dirty="0">
                <a:latin typeface="Calibri"/>
                <a:cs typeface="Calibri"/>
              </a:rPr>
              <a:t> </a:t>
            </a:r>
            <a:r>
              <a:rPr sz="5600" b="1" dirty="0">
                <a:latin typeface="Calibri"/>
                <a:cs typeface="Calibri"/>
              </a:rPr>
              <a:t>help</a:t>
            </a:r>
            <a:r>
              <a:rPr sz="5600" b="1" spc="-114" dirty="0">
                <a:latin typeface="Calibri"/>
                <a:cs typeface="Calibri"/>
              </a:rPr>
              <a:t> </a:t>
            </a:r>
            <a:r>
              <a:rPr sz="5600" b="1" spc="-20" dirty="0">
                <a:latin typeface="Calibri"/>
                <a:cs typeface="Calibri"/>
              </a:rPr>
              <a:t>with </a:t>
            </a:r>
            <a:r>
              <a:rPr sz="5600" b="1" spc="-10" dirty="0">
                <a:latin typeface="Calibri"/>
                <a:cs typeface="Calibri"/>
              </a:rPr>
              <a:t>fundraising?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896" y="1493325"/>
            <a:ext cx="6174193" cy="41161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5" y="525881"/>
            <a:ext cx="8284845" cy="470558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11809">
              <a:lnSpc>
                <a:spcPct val="100600"/>
              </a:lnSpc>
              <a:spcBef>
                <a:spcPts val="70"/>
              </a:spcBef>
            </a:pPr>
            <a:r>
              <a:rPr sz="4100" dirty="0">
                <a:latin typeface="Calibri"/>
                <a:cs typeface="Calibri"/>
              </a:rPr>
              <a:t>People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give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to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people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-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fundraising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spc="-25" dirty="0">
                <a:latin typeface="Calibri"/>
                <a:cs typeface="Calibri"/>
              </a:rPr>
              <a:t>is </a:t>
            </a:r>
            <a:r>
              <a:rPr sz="4100" dirty="0">
                <a:latin typeface="Calibri"/>
                <a:cs typeface="Calibri"/>
              </a:rPr>
              <a:t>about</a:t>
            </a:r>
            <a:r>
              <a:rPr sz="4100" spc="-5" dirty="0">
                <a:latin typeface="Calibri"/>
                <a:cs typeface="Calibri"/>
              </a:rPr>
              <a:t> </a:t>
            </a:r>
            <a:r>
              <a:rPr sz="4100" spc="-10" dirty="0">
                <a:latin typeface="Calibri"/>
                <a:cs typeface="Calibri"/>
              </a:rPr>
              <a:t>relationships.</a:t>
            </a:r>
            <a:endParaRPr sz="4100" dirty="0">
              <a:latin typeface="Calibri"/>
              <a:cs typeface="Calibri"/>
            </a:endParaRPr>
          </a:p>
          <a:p>
            <a:pPr marL="12700" marR="2198370">
              <a:lnSpc>
                <a:spcPct val="100600"/>
              </a:lnSpc>
              <a:spcBef>
                <a:spcPts val="975"/>
              </a:spcBef>
            </a:pPr>
            <a:r>
              <a:rPr sz="4100" spc="-35" dirty="0">
                <a:latin typeface="Calibri"/>
                <a:cs typeface="Calibri"/>
              </a:rPr>
              <a:t>Your</a:t>
            </a:r>
            <a:r>
              <a:rPr sz="4100" spc="-6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team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will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be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amazing</a:t>
            </a:r>
            <a:r>
              <a:rPr sz="4100" spc="-50" dirty="0">
                <a:latin typeface="Calibri"/>
                <a:cs typeface="Calibri"/>
              </a:rPr>
              <a:t> </a:t>
            </a:r>
            <a:r>
              <a:rPr sz="4100" spc="-25" dirty="0">
                <a:latin typeface="Calibri"/>
                <a:cs typeface="Calibri"/>
              </a:rPr>
              <a:t>at </a:t>
            </a:r>
            <a:r>
              <a:rPr sz="4100" dirty="0">
                <a:latin typeface="Calibri"/>
                <a:cs typeface="Calibri"/>
              </a:rPr>
              <a:t>developing</a:t>
            </a:r>
            <a:r>
              <a:rPr sz="4100" spc="-130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relationships</a:t>
            </a:r>
            <a:r>
              <a:rPr sz="4100" spc="-114" dirty="0">
                <a:latin typeface="Calibri"/>
                <a:cs typeface="Calibri"/>
              </a:rPr>
              <a:t> </a:t>
            </a:r>
            <a:r>
              <a:rPr sz="4100" spc="-50" dirty="0">
                <a:latin typeface="Calibri"/>
                <a:cs typeface="Calibri"/>
              </a:rPr>
              <a:t>&amp; </a:t>
            </a:r>
            <a:r>
              <a:rPr sz="4100" spc="-10" dirty="0">
                <a:latin typeface="Calibri"/>
                <a:cs typeface="Calibri"/>
              </a:rPr>
              <a:t>partnerships!</a:t>
            </a:r>
            <a:endParaRPr sz="4100" dirty="0">
              <a:latin typeface="Calibri"/>
              <a:cs typeface="Calibri"/>
            </a:endParaRPr>
          </a:p>
          <a:p>
            <a:pPr marL="12700" marR="5080">
              <a:lnSpc>
                <a:spcPct val="100600"/>
              </a:lnSpc>
              <a:spcBef>
                <a:spcPts val="975"/>
              </a:spcBef>
            </a:pPr>
            <a:r>
              <a:rPr sz="4100" dirty="0">
                <a:latin typeface="Calibri"/>
                <a:cs typeface="Calibri"/>
              </a:rPr>
              <a:t>We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need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to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make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it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less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scary</a:t>
            </a:r>
            <a:r>
              <a:rPr sz="4100" spc="-55" dirty="0">
                <a:latin typeface="Calibri"/>
                <a:cs typeface="Calibri"/>
              </a:rPr>
              <a:t> </a:t>
            </a:r>
            <a:r>
              <a:rPr sz="4100" dirty="0">
                <a:latin typeface="Calibri"/>
                <a:cs typeface="Calibri"/>
              </a:rPr>
              <a:t>when</a:t>
            </a:r>
            <a:r>
              <a:rPr sz="4100" spc="-10" dirty="0">
                <a:latin typeface="Calibri"/>
                <a:cs typeface="Calibri"/>
              </a:rPr>
              <a:t> </a:t>
            </a:r>
            <a:r>
              <a:rPr sz="4100" spc="-215" dirty="0">
                <a:latin typeface="Calibri"/>
                <a:cs typeface="Calibri"/>
              </a:rPr>
              <a:t>i</a:t>
            </a:r>
            <a:r>
              <a:rPr sz="4100" spc="-80" dirty="0">
                <a:latin typeface="Calibri"/>
                <a:cs typeface="Calibri"/>
              </a:rPr>
              <a:t>t</a:t>
            </a:r>
            <a:r>
              <a:rPr lang="en-GB" sz="4100" spc="-80" dirty="0">
                <a:latin typeface="Calibri"/>
                <a:cs typeface="Calibri"/>
              </a:rPr>
              <a:t>’s linked to fundraising!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68154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Making</a:t>
            </a:r>
            <a:r>
              <a:rPr spc="-55" dirty="0"/>
              <a:t> </a:t>
            </a:r>
            <a:r>
              <a:rPr dirty="0"/>
              <a:t>fundraising</a:t>
            </a:r>
            <a:r>
              <a:rPr spc="-45" dirty="0"/>
              <a:t> </a:t>
            </a:r>
            <a:r>
              <a:rPr dirty="0"/>
              <a:t>less</a:t>
            </a:r>
            <a:r>
              <a:rPr spc="-40" dirty="0"/>
              <a:t> </a:t>
            </a:r>
            <a:r>
              <a:rPr spc="-10" dirty="0"/>
              <a:t>scary!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43260" y="1310906"/>
            <a:ext cx="7825105" cy="415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4170">
              <a:lnSpc>
                <a:spcPct val="149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600" spc="-20" dirty="0">
                <a:latin typeface="Calibri"/>
                <a:cs typeface="Calibri"/>
              </a:rPr>
              <a:t>Talking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money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hard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how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start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have </a:t>
            </a:r>
            <a:r>
              <a:rPr sz="2600" spc="-10" dirty="0">
                <a:latin typeface="Calibri"/>
                <a:cs typeface="Calibri"/>
              </a:rPr>
              <a:t>conversations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organisation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fundraising?</a:t>
            </a:r>
            <a:endParaRPr sz="260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356235" algn="l"/>
              </a:tabLst>
            </a:pPr>
            <a:r>
              <a:rPr sz="2600" spc="-20" dirty="0">
                <a:latin typeface="Calibri"/>
                <a:cs typeface="Calibri"/>
              </a:rPr>
              <a:t>Trustees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expertise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board?</a:t>
            </a:r>
            <a:endParaRPr sz="260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Network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mapping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how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that?</a:t>
            </a:r>
            <a:endParaRPr sz="2600">
              <a:latin typeface="Calibri"/>
              <a:cs typeface="Calibri"/>
            </a:endParaRPr>
          </a:p>
          <a:p>
            <a:pPr marL="356235" marR="264795" indent="-344170">
              <a:lnSpc>
                <a:spcPct val="149000"/>
              </a:lnSpc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Do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feel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comfortable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talking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work?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Do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practice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0" dirty="0">
                <a:latin typeface="Calibri"/>
                <a:cs typeface="Calibri"/>
              </a:rPr>
              <a:t>8elevator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pitch9?</a:t>
            </a:r>
            <a:endParaRPr sz="260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What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would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team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feel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comfortable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doing?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934097"/>
            <a:ext cx="7296784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5.</a:t>
            </a:r>
            <a:r>
              <a:rPr sz="6000" b="1" spc="-5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What</a:t>
            </a:r>
            <a:r>
              <a:rPr sz="6000" b="1" spc="-40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else</a:t>
            </a:r>
            <a:r>
              <a:rPr sz="6000" b="1" spc="-4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might</a:t>
            </a:r>
            <a:r>
              <a:rPr sz="6000" b="1" spc="-40" dirty="0">
                <a:latin typeface="Calibri"/>
                <a:cs typeface="Calibri"/>
              </a:rPr>
              <a:t> </a:t>
            </a:r>
            <a:r>
              <a:rPr sz="6000" b="1" spc="-35" dirty="0">
                <a:latin typeface="Calibri"/>
                <a:cs typeface="Calibri"/>
              </a:rPr>
              <a:t>you </a:t>
            </a:r>
            <a:r>
              <a:rPr sz="6000" b="1" dirty="0">
                <a:latin typeface="Calibri"/>
                <a:cs typeface="Calibri"/>
              </a:rPr>
              <a:t>need</a:t>
            </a:r>
            <a:r>
              <a:rPr sz="6000" b="1" spc="-4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to</a:t>
            </a:r>
            <a:r>
              <a:rPr sz="6000" b="1" spc="-3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think</a:t>
            </a:r>
            <a:r>
              <a:rPr sz="6000" b="1" spc="-35" dirty="0">
                <a:latin typeface="Calibri"/>
                <a:cs typeface="Calibri"/>
              </a:rPr>
              <a:t> </a:t>
            </a:r>
            <a:r>
              <a:rPr sz="6000" b="1" spc="-10" dirty="0">
                <a:latin typeface="Calibri"/>
                <a:cs typeface="Calibri"/>
              </a:rPr>
              <a:t>about?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4843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Things</a:t>
            </a:r>
            <a:r>
              <a:rPr spc="-2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spc="-10" dirty="0"/>
              <a:t>about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34344" y="1312048"/>
            <a:ext cx="7827645" cy="36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250825" indent="-353695">
              <a:lnSpc>
                <a:spcPct val="154900"/>
              </a:lnSpc>
              <a:spcBef>
                <a:spcPts val="100"/>
              </a:spcBef>
              <a:buSzPct val="107692"/>
              <a:buFont typeface="Arial"/>
              <a:buChar char="•"/>
              <a:tabLst>
                <a:tab pos="365760" algn="l"/>
              </a:tabLst>
            </a:pPr>
            <a:r>
              <a:rPr sz="2600" dirty="0">
                <a:latin typeface="Calibri"/>
                <a:cs typeface="Calibri"/>
              </a:rPr>
              <a:t>Ethical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policy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how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make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decisions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who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accept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support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from.</a:t>
            </a:r>
            <a:endParaRPr sz="2600">
              <a:latin typeface="Calibri"/>
              <a:cs typeface="Calibri"/>
            </a:endParaRPr>
          </a:p>
          <a:p>
            <a:pPr marL="365760" marR="5080" indent="-344170">
              <a:lnSpc>
                <a:spcPct val="149000"/>
              </a:lnSpc>
              <a:buFont typeface="Arial"/>
              <a:buChar char="•"/>
              <a:tabLst>
                <a:tab pos="365760" algn="l"/>
              </a:tabLst>
            </a:pPr>
            <a:r>
              <a:rPr sz="2600" spc="-45" dirty="0">
                <a:latin typeface="Calibri"/>
                <a:cs typeface="Calibri"/>
              </a:rPr>
              <a:t>Tax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efficient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giving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(e.g.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£10k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donation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40%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tax </a:t>
            </a:r>
            <a:r>
              <a:rPr sz="2600" dirty="0">
                <a:latin typeface="Calibri"/>
                <a:cs typeface="Calibri"/>
              </a:rPr>
              <a:t>rate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payer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only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costs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them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£7.5k).</a:t>
            </a:r>
            <a:endParaRPr sz="2600">
              <a:latin typeface="Calibri"/>
              <a:cs typeface="Calibri"/>
            </a:endParaRPr>
          </a:p>
          <a:p>
            <a:pPr marL="365760" marR="145415" indent="-344170">
              <a:lnSpc>
                <a:spcPct val="149000"/>
              </a:lnSpc>
              <a:buFont typeface="Arial"/>
              <a:buChar char="•"/>
              <a:tabLst>
                <a:tab pos="365760" algn="l"/>
              </a:tabLst>
            </a:pPr>
            <a:r>
              <a:rPr sz="2600" dirty="0">
                <a:latin typeface="Calibri"/>
                <a:cs typeface="Calibri"/>
              </a:rPr>
              <a:t>Stewardship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Donor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Journey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mapped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your </a:t>
            </a:r>
            <a:r>
              <a:rPr sz="2600" dirty="0">
                <a:latin typeface="Calibri"/>
                <a:cs typeface="Calibri"/>
              </a:rPr>
              <a:t>touchpoints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interactions?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43211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Board</a:t>
            </a:r>
            <a:r>
              <a:rPr spc="-4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trustees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14660" y="1310906"/>
            <a:ext cx="8159750" cy="415925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630"/>
              </a:spcBef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board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board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fundraising?</a:t>
            </a:r>
            <a:endParaRPr sz="260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Will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understand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how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support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work?</a:t>
            </a:r>
            <a:endParaRPr sz="2600">
              <a:latin typeface="Calibri"/>
              <a:cs typeface="Calibri"/>
            </a:endParaRPr>
          </a:p>
          <a:p>
            <a:pPr marL="356235" marR="882650" indent="-344170">
              <a:lnSpc>
                <a:spcPct val="149000"/>
              </a:lnSpc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How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making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decisions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investment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fundraising?</a:t>
            </a:r>
            <a:endParaRPr sz="2600">
              <a:latin typeface="Calibri"/>
              <a:cs typeface="Calibri"/>
            </a:endParaRPr>
          </a:p>
          <a:p>
            <a:pPr marL="356235" marR="610235" indent="-344170">
              <a:lnSpc>
                <a:spcPct val="149000"/>
              </a:lnSpc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Do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someone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fundraising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experience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on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board?</a:t>
            </a:r>
            <a:endParaRPr sz="260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Do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sub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group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development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committee?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1734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Gift</a:t>
            </a:r>
            <a:r>
              <a:rPr spc="-10" dirty="0"/>
              <a:t> </a:t>
            </a:r>
            <a:r>
              <a:rPr spc="-25" dirty="0"/>
              <a:t>Aid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845" y="1310906"/>
            <a:ext cx="7743190" cy="179705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440055" indent="-427355">
              <a:lnSpc>
                <a:spcPct val="100000"/>
              </a:lnSpc>
              <a:spcBef>
                <a:spcPts val="1630"/>
              </a:spcBef>
              <a:buFont typeface="Arial"/>
              <a:buChar char="●"/>
              <a:tabLst>
                <a:tab pos="440055" algn="l"/>
              </a:tabLst>
            </a:pPr>
            <a:r>
              <a:rPr sz="2600" dirty="0">
                <a:latin typeface="Calibri"/>
                <a:cs typeface="Calibri"/>
              </a:rPr>
              <a:t>Are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Gift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Aid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claims?</a:t>
            </a:r>
            <a:endParaRPr sz="2600" dirty="0">
              <a:latin typeface="Calibri"/>
              <a:cs typeface="Calibri"/>
            </a:endParaRPr>
          </a:p>
          <a:p>
            <a:pPr marL="440055" indent="-427355">
              <a:lnSpc>
                <a:spcPct val="100000"/>
              </a:lnSpc>
              <a:spcBef>
                <a:spcPts val="1530"/>
              </a:spcBef>
              <a:buFont typeface="Arial"/>
              <a:buChar char="●"/>
              <a:tabLst>
                <a:tab pos="440055" algn="l"/>
              </a:tabLst>
            </a:pPr>
            <a:r>
              <a:rPr sz="2600" dirty="0">
                <a:latin typeface="Calibri"/>
                <a:cs typeface="Calibri"/>
              </a:rPr>
              <a:t>Did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know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claim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last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years?</a:t>
            </a:r>
            <a:endParaRPr sz="2600" dirty="0">
              <a:latin typeface="Calibri"/>
              <a:cs typeface="Calibri"/>
            </a:endParaRPr>
          </a:p>
          <a:p>
            <a:pPr marL="440055" indent="-427355">
              <a:lnSpc>
                <a:spcPct val="100000"/>
              </a:lnSpc>
              <a:spcBef>
                <a:spcPts val="1530"/>
              </a:spcBef>
              <a:buFont typeface="Arial"/>
              <a:buChar char="●"/>
              <a:tabLst>
                <a:tab pos="440055" algn="l"/>
              </a:tabLst>
            </a:pPr>
            <a:r>
              <a:rPr sz="2600" dirty="0">
                <a:latin typeface="Calibri"/>
                <a:cs typeface="Calibri"/>
              </a:rPr>
              <a:t>Have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claimed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Gift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Aid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Small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Donations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(GASDS)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044" y="3215906"/>
            <a:ext cx="77933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055" marR="5080" indent="-427990">
              <a:lnSpc>
                <a:spcPct val="115399"/>
              </a:lnSpc>
              <a:spcBef>
                <a:spcPts val="100"/>
              </a:spcBef>
              <a:buFont typeface="Arial"/>
              <a:buChar char="○"/>
              <a:tabLst>
                <a:tab pos="440055" algn="l"/>
              </a:tabLst>
            </a:pPr>
            <a:r>
              <a:rPr sz="2600" dirty="0">
                <a:latin typeface="Calibri"/>
                <a:cs typeface="Calibri"/>
              </a:rPr>
              <a:t>25%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cash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donations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£30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less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without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need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Gift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Aid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declaration</a:t>
            </a:r>
            <a:endParaRPr sz="2600" dirty="0">
              <a:latin typeface="Calibri"/>
              <a:cs typeface="Calibri"/>
            </a:endParaRPr>
          </a:p>
          <a:p>
            <a:pPr marL="440055" indent="-427355">
              <a:lnSpc>
                <a:spcPct val="100000"/>
              </a:lnSpc>
              <a:spcBef>
                <a:spcPts val="480"/>
              </a:spcBef>
              <a:buFont typeface="Arial"/>
              <a:buChar char="○"/>
              <a:tabLst>
                <a:tab pos="440055" algn="l"/>
              </a:tabLst>
            </a:pPr>
            <a:r>
              <a:rPr sz="2600" dirty="0">
                <a:latin typeface="Calibri"/>
                <a:cs typeface="Calibri"/>
              </a:rPr>
              <a:t>buckets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collecting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tins</a:t>
            </a:r>
            <a:endParaRPr sz="2600" dirty="0">
              <a:latin typeface="Calibri"/>
              <a:cs typeface="Calibri"/>
            </a:endParaRPr>
          </a:p>
          <a:p>
            <a:pPr marL="440055" indent="-427355">
              <a:lnSpc>
                <a:spcPct val="100000"/>
              </a:lnSpc>
              <a:spcBef>
                <a:spcPts val="480"/>
              </a:spcBef>
              <a:buFont typeface="Arial"/>
              <a:buChar char="○"/>
              <a:tabLst>
                <a:tab pos="440055" algn="l"/>
              </a:tabLst>
            </a:pPr>
            <a:r>
              <a:rPr sz="2600" dirty="0">
                <a:latin typeface="Calibri"/>
                <a:cs typeface="Calibri"/>
              </a:rPr>
              <a:t>£2,000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£8,000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donations)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year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845" y="4993862"/>
            <a:ext cx="8379459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055" marR="5080" indent="-427990">
              <a:lnSpc>
                <a:spcPct val="149000"/>
              </a:lnSpc>
              <a:spcBef>
                <a:spcPts val="100"/>
              </a:spcBef>
              <a:buFont typeface="Arial"/>
              <a:buChar char="●"/>
              <a:tabLst>
                <a:tab pos="440055" algn="l"/>
              </a:tabLst>
            </a:pPr>
            <a:r>
              <a:rPr sz="2600" dirty="0">
                <a:latin typeface="Calibri"/>
                <a:cs typeface="Calibri"/>
              </a:rPr>
              <a:t>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statement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claim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previous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future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donations?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3858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Facebook</a:t>
            </a:r>
            <a:r>
              <a:rPr spc="-145" dirty="0"/>
              <a:t> </a:t>
            </a:r>
            <a:r>
              <a:rPr spc="-10" dirty="0"/>
              <a:t>groups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625" y="1504708"/>
            <a:ext cx="3651250" cy="287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Fundraising</a:t>
            </a:r>
            <a:r>
              <a:rPr sz="2700" b="1" u="heavy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7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Chat</a:t>
            </a:r>
            <a:endParaRPr sz="2700">
              <a:latin typeface="Calibri"/>
              <a:cs typeface="Calibri"/>
            </a:endParaRPr>
          </a:p>
          <a:p>
            <a:pPr marL="12700" marR="5080">
              <a:lnSpc>
                <a:spcPct val="198000"/>
              </a:lnSpc>
              <a:spcBef>
                <a:spcPts val="35"/>
              </a:spcBef>
            </a:pPr>
            <a:r>
              <a:rPr sz="27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Trust</a:t>
            </a:r>
            <a:r>
              <a:rPr sz="2700" b="1" u="heavy" spc="-1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7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Fundraising</a:t>
            </a:r>
            <a:r>
              <a:rPr sz="2700" b="1" u="heavy" spc="-1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7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Hub</a:t>
            </a:r>
            <a:r>
              <a:rPr sz="27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7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Sussex</a:t>
            </a:r>
            <a:r>
              <a:rPr sz="2700" b="1" u="heavy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7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Fundraisers</a:t>
            </a:r>
            <a:r>
              <a:rPr sz="2700" b="1" u="heavy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7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Group</a:t>
            </a:r>
            <a:r>
              <a:rPr sz="27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Fundraisers</a:t>
            </a:r>
            <a:r>
              <a:rPr sz="2600" b="1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6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in</a:t>
            </a:r>
            <a:r>
              <a:rPr sz="2600" b="1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6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Kent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383679"/>
            <a:ext cx="4017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Session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6702" y="989012"/>
            <a:ext cx="8490585" cy="4978400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735"/>
              </a:spcBef>
              <a:buFont typeface="Arial"/>
              <a:buAutoNum type="arabicPeriod"/>
              <a:tabLst>
                <a:tab pos="527050" algn="l"/>
              </a:tabLst>
            </a:pPr>
            <a:r>
              <a:rPr sz="2700" dirty="0">
                <a:latin typeface="Calibri"/>
                <a:cs typeface="Calibri"/>
              </a:rPr>
              <a:t>What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different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fundraising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options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open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you?</a:t>
            </a:r>
            <a:endParaRPr sz="2700">
              <a:latin typeface="Calibri"/>
              <a:cs typeface="Calibri"/>
            </a:endParaRPr>
          </a:p>
          <a:p>
            <a:pPr marL="527050" marR="980440" indent="-514984">
              <a:lnSpc>
                <a:spcPts val="4880"/>
              </a:lnSpc>
              <a:spcBef>
                <a:spcPts val="430"/>
              </a:spcBef>
              <a:buFont typeface="Arial"/>
              <a:buAutoNum type="arabicPeriod"/>
              <a:tabLst>
                <a:tab pos="527050" algn="l"/>
              </a:tabLst>
            </a:pPr>
            <a:r>
              <a:rPr sz="2700" dirty="0">
                <a:latin typeface="Calibri"/>
                <a:cs typeface="Calibri"/>
              </a:rPr>
              <a:t>How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do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you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know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which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options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right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your </a:t>
            </a:r>
            <a:r>
              <a:rPr sz="2700" spc="-10" dirty="0">
                <a:latin typeface="Calibri"/>
                <a:cs typeface="Calibri"/>
              </a:rPr>
              <a:t>organisation?</a:t>
            </a:r>
            <a:endParaRPr sz="27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1195"/>
              </a:spcBef>
              <a:buFont typeface="Arial"/>
              <a:buAutoNum type="arabicPeriod"/>
              <a:tabLst>
                <a:tab pos="527050" algn="l"/>
              </a:tabLst>
            </a:pPr>
            <a:r>
              <a:rPr sz="2700" dirty="0">
                <a:latin typeface="Calibri"/>
                <a:cs typeface="Calibri"/>
              </a:rPr>
              <a:t>What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practical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first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steps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you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can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take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diversify</a:t>
            </a:r>
            <a:endParaRPr sz="2700">
              <a:latin typeface="Calibri"/>
              <a:cs typeface="Calibri"/>
            </a:endParaRPr>
          </a:p>
          <a:p>
            <a:pPr marL="527050">
              <a:lnSpc>
                <a:spcPct val="100000"/>
              </a:lnSpc>
              <a:spcBef>
                <a:spcPts val="1635"/>
              </a:spcBef>
            </a:pPr>
            <a:r>
              <a:rPr sz="2700" dirty="0">
                <a:latin typeface="Calibri"/>
                <a:cs typeface="Calibri"/>
              </a:rPr>
              <a:t>your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income?</a:t>
            </a:r>
            <a:endParaRPr sz="2700">
              <a:latin typeface="Calibri"/>
              <a:cs typeface="Calibri"/>
            </a:endParaRPr>
          </a:p>
          <a:p>
            <a:pPr marL="527050" marR="575310" indent="-514984">
              <a:lnSpc>
                <a:spcPts val="4870"/>
              </a:lnSpc>
              <a:spcBef>
                <a:spcPts val="439"/>
              </a:spcBef>
              <a:buFont typeface="Arial"/>
              <a:buAutoNum type="arabicPeriod" startAt="4"/>
              <a:tabLst>
                <a:tab pos="527050" algn="l"/>
              </a:tabLst>
            </a:pPr>
            <a:r>
              <a:rPr sz="2700" dirty="0">
                <a:latin typeface="Calibri"/>
                <a:cs typeface="Calibri"/>
              </a:rPr>
              <a:t>How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can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you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support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everyone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organisation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help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fundraising?</a:t>
            </a:r>
            <a:endParaRPr sz="27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1205"/>
              </a:spcBef>
              <a:buFont typeface="Arial"/>
              <a:buAutoNum type="arabicPeriod" startAt="4"/>
              <a:tabLst>
                <a:tab pos="527050" algn="l"/>
              </a:tabLst>
            </a:pPr>
            <a:r>
              <a:rPr sz="2700" dirty="0">
                <a:latin typeface="Calibri"/>
                <a:cs typeface="Calibri"/>
              </a:rPr>
              <a:t>What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else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might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you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need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think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about?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150" y="5669349"/>
            <a:ext cx="2400020" cy="1081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225" y="778929"/>
            <a:ext cx="3128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Keep</a:t>
            </a:r>
            <a:r>
              <a:rPr spc="-5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spc="-10" dirty="0"/>
              <a:t>touch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9206" rIns="0" bIns="0" rtlCol="0">
            <a:spAutoFit/>
          </a:bodyPr>
          <a:lstStyle/>
          <a:p>
            <a:pPr marL="12700" marR="715010">
              <a:lnSpc>
                <a:spcPct val="100699"/>
              </a:lnSpc>
              <a:spcBef>
                <a:spcPts val="70"/>
              </a:spcBef>
            </a:pPr>
            <a:r>
              <a:rPr dirty="0"/>
              <a:t>I</a:t>
            </a:r>
            <a:r>
              <a:rPr spc="-60" dirty="0"/>
              <a:t> </a:t>
            </a:r>
            <a:r>
              <a:rPr dirty="0"/>
              <a:t>will</a:t>
            </a:r>
            <a:r>
              <a:rPr spc="-50" dirty="0"/>
              <a:t> </a:t>
            </a:r>
            <a:r>
              <a:rPr dirty="0"/>
              <a:t>be</a:t>
            </a:r>
            <a:r>
              <a:rPr spc="-50" dirty="0"/>
              <a:t> </a:t>
            </a:r>
            <a:r>
              <a:rPr dirty="0"/>
              <a:t>producing</a:t>
            </a:r>
            <a:r>
              <a:rPr spc="-45" dirty="0"/>
              <a:t> </a:t>
            </a:r>
            <a:r>
              <a:rPr dirty="0"/>
              <a:t>free</a:t>
            </a:r>
            <a:r>
              <a:rPr spc="-50" dirty="0"/>
              <a:t> </a:t>
            </a:r>
            <a:r>
              <a:rPr dirty="0"/>
              <a:t>templates</a:t>
            </a:r>
            <a:r>
              <a:rPr spc="-50" dirty="0"/>
              <a:t> </a:t>
            </a:r>
            <a:r>
              <a:rPr dirty="0"/>
              <a:t>over</a:t>
            </a:r>
            <a:r>
              <a:rPr spc="-45" dirty="0"/>
              <a:t> </a:t>
            </a:r>
            <a:r>
              <a:rPr spc="-25" dirty="0"/>
              <a:t>the </a:t>
            </a:r>
            <a:r>
              <a:rPr dirty="0"/>
              <a:t>coming</a:t>
            </a:r>
            <a:r>
              <a:rPr spc="-40" dirty="0"/>
              <a:t> </a:t>
            </a:r>
            <a:r>
              <a:rPr dirty="0"/>
              <a:t>months</a:t>
            </a:r>
            <a:r>
              <a:rPr spc="-30" dirty="0"/>
              <a:t> </a:t>
            </a:r>
            <a:r>
              <a:rPr dirty="0"/>
              <a:t>so</a:t>
            </a:r>
            <a:r>
              <a:rPr spc="-25" dirty="0"/>
              <a:t> </a:t>
            </a:r>
            <a:r>
              <a:rPr dirty="0"/>
              <a:t>please</a:t>
            </a:r>
            <a:r>
              <a:rPr spc="-30" dirty="0"/>
              <a:t> </a:t>
            </a:r>
            <a:r>
              <a:rPr dirty="0"/>
              <a:t>email</a:t>
            </a:r>
            <a:r>
              <a:rPr spc="-25" dirty="0"/>
              <a:t> me</a:t>
            </a:r>
          </a:p>
          <a:p>
            <a:pPr marL="927100">
              <a:lnSpc>
                <a:spcPts val="3825"/>
              </a:lnSpc>
            </a:pP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lucy@nostoneunturned.uk</a:t>
            </a:r>
          </a:p>
          <a:p>
            <a:pPr marL="927100">
              <a:lnSpc>
                <a:spcPct val="100000"/>
              </a:lnSpc>
              <a:spcBef>
                <a:spcPts val="585"/>
              </a:spcBef>
            </a:pP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@Lucy_Stone</a:t>
            </a:r>
          </a:p>
          <a:p>
            <a:pPr marL="927100">
              <a:lnSpc>
                <a:spcPct val="100000"/>
              </a:lnSpc>
              <a:spcBef>
                <a:spcPts val="585"/>
              </a:spcBef>
            </a:pPr>
            <a:r>
              <a:rPr sz="33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www.nostoneunturned.uk</a:t>
            </a:r>
            <a:endParaRPr sz="3300"/>
          </a:p>
          <a:p>
            <a:pPr marL="927100">
              <a:lnSpc>
                <a:spcPct val="100000"/>
              </a:lnSpc>
              <a:spcBef>
                <a:spcPts val="615"/>
              </a:spcBef>
            </a:pPr>
            <a:r>
              <a:rPr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www.linkedin.com/in/lucy-</a:t>
            </a:r>
            <a:r>
              <a:rPr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stone-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charity/</a:t>
            </a:r>
          </a:p>
        </p:txBody>
      </p: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833" y="3526283"/>
            <a:ext cx="434666" cy="43469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2833" y="4721270"/>
            <a:ext cx="434662" cy="4346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824" y="2965787"/>
            <a:ext cx="434666" cy="4346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2825" y="4151248"/>
            <a:ext cx="510937" cy="37976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100"/>
            <a:ext cx="7175500" cy="442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400"/>
              </a:lnSpc>
              <a:spcBef>
                <a:spcPts val="100"/>
              </a:spcBef>
            </a:pPr>
            <a:r>
              <a:rPr sz="6400" b="1" dirty="0">
                <a:latin typeface="Calibri"/>
                <a:cs typeface="Calibri"/>
              </a:rPr>
              <a:t>1.</a:t>
            </a:r>
            <a:r>
              <a:rPr sz="6400" b="1" spc="-70" dirty="0">
                <a:latin typeface="Calibri"/>
                <a:cs typeface="Calibri"/>
              </a:rPr>
              <a:t> </a:t>
            </a:r>
            <a:r>
              <a:rPr sz="6400" b="1" dirty="0">
                <a:latin typeface="Calibri"/>
                <a:cs typeface="Calibri"/>
              </a:rPr>
              <a:t>What</a:t>
            </a:r>
            <a:r>
              <a:rPr sz="6400" b="1" spc="-60" dirty="0">
                <a:latin typeface="Calibri"/>
                <a:cs typeface="Calibri"/>
              </a:rPr>
              <a:t> </a:t>
            </a:r>
            <a:r>
              <a:rPr sz="6400" b="1" dirty="0">
                <a:latin typeface="Calibri"/>
                <a:cs typeface="Calibri"/>
              </a:rPr>
              <a:t>are</a:t>
            </a:r>
            <a:r>
              <a:rPr sz="6400" b="1" spc="-55" dirty="0">
                <a:latin typeface="Calibri"/>
                <a:cs typeface="Calibri"/>
              </a:rPr>
              <a:t> </a:t>
            </a:r>
            <a:r>
              <a:rPr sz="6400" b="1" spc="-25" dirty="0">
                <a:latin typeface="Calibri"/>
                <a:cs typeface="Calibri"/>
              </a:rPr>
              <a:t>the </a:t>
            </a:r>
            <a:r>
              <a:rPr sz="6400" b="1" dirty="0">
                <a:latin typeface="Calibri"/>
                <a:cs typeface="Calibri"/>
              </a:rPr>
              <a:t>different</a:t>
            </a:r>
            <a:r>
              <a:rPr sz="6400" b="1" spc="-290" dirty="0">
                <a:latin typeface="Calibri"/>
                <a:cs typeface="Calibri"/>
              </a:rPr>
              <a:t> </a:t>
            </a:r>
            <a:r>
              <a:rPr sz="6400" b="1" spc="-10" dirty="0">
                <a:latin typeface="Calibri"/>
                <a:cs typeface="Calibri"/>
              </a:rPr>
              <a:t>fundraising </a:t>
            </a:r>
            <a:r>
              <a:rPr sz="6400" b="1" dirty="0">
                <a:latin typeface="Calibri"/>
                <a:cs typeface="Calibri"/>
              </a:rPr>
              <a:t>options</a:t>
            </a:r>
            <a:r>
              <a:rPr sz="6400" b="1" spc="-55" dirty="0">
                <a:latin typeface="Calibri"/>
                <a:cs typeface="Calibri"/>
              </a:rPr>
              <a:t> </a:t>
            </a:r>
            <a:r>
              <a:rPr sz="6400" b="1" dirty="0">
                <a:latin typeface="Calibri"/>
                <a:cs typeface="Calibri"/>
              </a:rPr>
              <a:t>open</a:t>
            </a:r>
            <a:r>
              <a:rPr sz="6400" b="1" spc="-45" dirty="0">
                <a:latin typeface="Calibri"/>
                <a:cs typeface="Calibri"/>
              </a:rPr>
              <a:t> </a:t>
            </a:r>
            <a:r>
              <a:rPr sz="6400" b="1" dirty="0">
                <a:latin typeface="Calibri"/>
                <a:cs typeface="Calibri"/>
              </a:rPr>
              <a:t>to</a:t>
            </a:r>
            <a:r>
              <a:rPr sz="6400" b="1" spc="-45" dirty="0">
                <a:latin typeface="Calibri"/>
                <a:cs typeface="Calibri"/>
              </a:rPr>
              <a:t> </a:t>
            </a:r>
            <a:r>
              <a:rPr sz="6400" b="1" spc="-30" dirty="0">
                <a:latin typeface="Calibri"/>
                <a:cs typeface="Calibri"/>
              </a:rPr>
              <a:t>you?</a:t>
            </a:r>
            <a:endParaRPr sz="6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95" dirty="0"/>
              <a:t> </a:t>
            </a:r>
            <a:r>
              <a:rPr dirty="0"/>
              <a:t>look</a:t>
            </a:r>
            <a:r>
              <a:rPr spc="-85" dirty="0"/>
              <a:t> </a:t>
            </a:r>
            <a:r>
              <a:rPr dirty="0"/>
              <a:t>at</a:t>
            </a:r>
            <a:r>
              <a:rPr spc="-85" dirty="0"/>
              <a:t> </a:t>
            </a:r>
            <a:r>
              <a:rPr spc="-10" dirty="0"/>
              <a:t>different</a:t>
            </a:r>
            <a:r>
              <a:rPr spc="-85" dirty="0"/>
              <a:t> </a:t>
            </a:r>
            <a:r>
              <a:rPr spc="-10" dirty="0"/>
              <a:t>options?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5440" y="1960384"/>
            <a:ext cx="7988300" cy="421386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74015" indent="-361315">
              <a:lnSpc>
                <a:spcPct val="100000"/>
              </a:lnSpc>
              <a:spcBef>
                <a:spcPts val="1900"/>
              </a:spcBef>
              <a:buFont typeface="Arial"/>
              <a:buChar char="•"/>
              <a:tabLst>
                <a:tab pos="374015" algn="l"/>
              </a:tabLst>
            </a:pPr>
            <a:r>
              <a:rPr sz="3000" dirty="0">
                <a:latin typeface="Calibri"/>
                <a:cs typeface="Calibri"/>
              </a:rPr>
              <a:t>Security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different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income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streams.</a:t>
            </a:r>
            <a:endParaRPr sz="3000">
              <a:latin typeface="Calibri"/>
              <a:cs typeface="Calibri"/>
            </a:endParaRPr>
          </a:p>
          <a:p>
            <a:pPr marL="374015" indent="-36131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74015" algn="l"/>
              </a:tabLst>
            </a:pPr>
            <a:r>
              <a:rPr sz="3000" dirty="0">
                <a:latin typeface="Calibri"/>
                <a:cs typeface="Calibri"/>
              </a:rPr>
              <a:t>Financial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resilience.</a:t>
            </a:r>
            <a:endParaRPr sz="3000">
              <a:latin typeface="Calibri"/>
              <a:cs typeface="Calibri"/>
            </a:endParaRPr>
          </a:p>
          <a:p>
            <a:pPr marL="374015" indent="-36131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74015" algn="l"/>
              </a:tabLst>
            </a:pPr>
            <a:r>
              <a:rPr sz="3000" dirty="0">
                <a:latin typeface="Calibri"/>
                <a:cs typeface="Calibri"/>
              </a:rPr>
              <a:t>Untapped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potential.</a:t>
            </a:r>
            <a:endParaRPr sz="3000">
              <a:latin typeface="Calibri"/>
              <a:cs typeface="Calibri"/>
            </a:endParaRPr>
          </a:p>
          <a:p>
            <a:pPr marL="374015" indent="-36131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74015" algn="l"/>
              </a:tabLst>
            </a:pPr>
            <a:r>
              <a:rPr sz="3000" dirty="0">
                <a:latin typeface="Calibri"/>
                <a:cs typeface="Calibri"/>
              </a:rPr>
              <a:t>Develop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new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relationships.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00">
              <a:latin typeface="Calibri"/>
              <a:cs typeface="Calibri"/>
            </a:endParaRPr>
          </a:p>
          <a:p>
            <a:pPr marL="2266315">
              <a:lnSpc>
                <a:spcPct val="100000"/>
              </a:lnSpc>
              <a:spcBef>
                <a:spcPts val="3030"/>
              </a:spcBef>
            </a:pPr>
            <a:r>
              <a:rPr sz="3500" dirty="0">
                <a:latin typeface="Calibri"/>
                <a:cs typeface="Calibri"/>
              </a:rPr>
              <a:t>Do</a:t>
            </a:r>
            <a:r>
              <a:rPr sz="3500" spc="-4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more</a:t>
            </a:r>
            <a:r>
              <a:rPr sz="3500" spc="-3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of</a:t>
            </a:r>
            <a:r>
              <a:rPr sz="3500" spc="-2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your</a:t>
            </a:r>
            <a:r>
              <a:rPr sz="3500" spc="-3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amazing</a:t>
            </a:r>
            <a:r>
              <a:rPr sz="3500" spc="-2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work!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5100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options?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0225" y="1237067"/>
            <a:ext cx="7645400" cy="4328795"/>
          </a:xfrm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3000" spc="-55" dirty="0">
                <a:latin typeface="Calibri"/>
                <a:cs typeface="Calibri"/>
              </a:rPr>
              <a:t>Top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line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</a:t>
            </a:r>
            <a:endParaRPr sz="3000">
              <a:latin typeface="Calibri"/>
              <a:cs typeface="Calibri"/>
            </a:endParaRPr>
          </a:p>
          <a:p>
            <a:pPr marL="469265" indent="-343535">
              <a:lnSpc>
                <a:spcPct val="100000"/>
              </a:lnSpc>
              <a:spcBef>
                <a:spcPts val="1814"/>
              </a:spcBef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Size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different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income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streams.</a:t>
            </a:r>
            <a:endParaRPr sz="2600">
              <a:latin typeface="Calibri"/>
              <a:cs typeface="Calibri"/>
            </a:endParaRPr>
          </a:p>
          <a:p>
            <a:pPr marL="469265" indent="-34353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Main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income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streams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charities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profits.</a:t>
            </a:r>
            <a:endParaRPr sz="2600">
              <a:latin typeface="Calibri"/>
              <a:cs typeface="Calibri"/>
            </a:endParaRPr>
          </a:p>
          <a:p>
            <a:pPr marL="469265" indent="-34353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469265" algn="l"/>
              </a:tabLst>
            </a:pPr>
            <a:r>
              <a:rPr sz="2600" spc="-10" dirty="0">
                <a:latin typeface="Calibri"/>
                <a:cs typeface="Calibri"/>
              </a:rPr>
              <a:t>Risk.</a:t>
            </a:r>
            <a:endParaRPr sz="2600">
              <a:latin typeface="Calibri"/>
              <a:cs typeface="Calibri"/>
            </a:endParaRPr>
          </a:p>
          <a:p>
            <a:pPr marL="469265" indent="-34353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Return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investment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(ROI).</a:t>
            </a:r>
            <a:endParaRPr sz="2600">
              <a:latin typeface="Calibri"/>
              <a:cs typeface="Calibri"/>
            </a:endParaRPr>
          </a:p>
          <a:p>
            <a:pPr marL="469265" indent="-34353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Cultivation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timelines.</a:t>
            </a:r>
            <a:endParaRPr sz="2600">
              <a:latin typeface="Calibri"/>
              <a:cs typeface="Calibri"/>
            </a:endParaRPr>
          </a:p>
          <a:p>
            <a:pPr marL="469265" indent="-343535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Length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relationship.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690295"/>
            <a:ext cx="3330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Context</a:t>
            </a:r>
            <a:r>
              <a:rPr spc="-105" dirty="0"/>
              <a:t> </a:t>
            </a:r>
            <a:r>
              <a:rPr dirty="0"/>
              <a:t>is</a:t>
            </a:r>
            <a:r>
              <a:rPr spc="-90" dirty="0"/>
              <a:t> </a:t>
            </a:r>
            <a:r>
              <a:rPr spc="-30" dirty="0"/>
              <a:t>key!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0225" y="1886724"/>
            <a:ext cx="7960995" cy="34544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500" dirty="0">
                <a:latin typeface="Calibri"/>
                <a:cs typeface="Calibri"/>
              </a:rPr>
              <a:t>All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this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data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must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understood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within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context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of:</a:t>
            </a:r>
            <a:endParaRPr sz="2500">
              <a:latin typeface="Calibri"/>
              <a:cs typeface="Calibri"/>
            </a:endParaRPr>
          </a:p>
          <a:p>
            <a:pPr marL="469265" indent="-419734">
              <a:lnSpc>
                <a:spcPct val="100000"/>
              </a:lnSpc>
              <a:spcBef>
                <a:spcPts val="1500"/>
              </a:spcBef>
              <a:buFont typeface="Arial"/>
              <a:buChar char="●"/>
              <a:tabLst>
                <a:tab pos="469265" algn="l"/>
              </a:tabLst>
            </a:pPr>
            <a:r>
              <a:rPr sz="2500" dirty="0">
                <a:latin typeface="Calibri"/>
                <a:cs typeface="Calibri"/>
              </a:rPr>
              <a:t>Charities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report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different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ways.</a:t>
            </a:r>
            <a:endParaRPr sz="2500">
              <a:latin typeface="Calibri"/>
              <a:cs typeface="Calibri"/>
            </a:endParaRPr>
          </a:p>
          <a:p>
            <a:pPr marL="469265" indent="-419734">
              <a:lnSpc>
                <a:spcPct val="100000"/>
              </a:lnSpc>
              <a:spcBef>
                <a:spcPts val="1500"/>
              </a:spcBef>
              <a:buFont typeface="Arial"/>
              <a:buChar char="●"/>
              <a:tabLst>
                <a:tab pos="469265" algn="l"/>
              </a:tabLst>
            </a:pPr>
            <a:r>
              <a:rPr sz="2500" dirty="0">
                <a:latin typeface="Calibri"/>
                <a:cs typeface="Calibri"/>
              </a:rPr>
              <a:t>97%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charities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have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income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under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£1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million.</a:t>
            </a:r>
            <a:endParaRPr sz="2500">
              <a:latin typeface="Calibri"/>
              <a:cs typeface="Calibri"/>
            </a:endParaRPr>
          </a:p>
          <a:p>
            <a:pPr marL="469265" indent="-419734">
              <a:lnSpc>
                <a:spcPct val="100000"/>
              </a:lnSpc>
              <a:spcBef>
                <a:spcPts val="1500"/>
              </a:spcBef>
              <a:buFont typeface="Arial"/>
              <a:buChar char="●"/>
              <a:tabLst>
                <a:tab pos="469265" algn="l"/>
              </a:tabLst>
            </a:pPr>
            <a:r>
              <a:rPr sz="2500" dirty="0">
                <a:latin typeface="Calibri"/>
                <a:cs typeface="Calibri"/>
              </a:rPr>
              <a:t>ROI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data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becoming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more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thin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on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ground.</a:t>
            </a:r>
            <a:endParaRPr sz="2500">
              <a:latin typeface="Calibri"/>
              <a:cs typeface="Calibri"/>
            </a:endParaRPr>
          </a:p>
          <a:p>
            <a:pPr marL="469900" marR="5080" indent="-420370">
              <a:lnSpc>
                <a:spcPct val="150000"/>
              </a:lnSpc>
              <a:buFont typeface="Arial"/>
              <a:buChar char="●"/>
              <a:tabLst>
                <a:tab pos="469900" algn="l"/>
              </a:tabLst>
            </a:pPr>
            <a:r>
              <a:rPr sz="2500" dirty="0">
                <a:latin typeface="Calibri"/>
                <a:cs typeface="Calibri"/>
              </a:rPr>
              <a:t>Some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charities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have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vastly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different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ROIs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but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this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does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not </a:t>
            </a:r>
            <a:r>
              <a:rPr sz="2500" dirty="0">
                <a:latin typeface="Calibri"/>
                <a:cs typeface="Calibri"/>
              </a:rPr>
              <a:t>always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take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into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account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longer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term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investment.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3987" y="280123"/>
          <a:ext cx="8735692" cy="6024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4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6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get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result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Length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of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relationship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Pot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size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ROI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Grants,</a:t>
                      </a:r>
                      <a:r>
                        <a:rPr sz="20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Trusts</a:t>
                      </a:r>
                      <a:r>
                        <a:rPr sz="20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&amp;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Foundations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months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£6.5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billion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10:1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National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Lottery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6-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months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1-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£1.65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billion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10:1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Corporations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£362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million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5:1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565">
                <a:tc gridSpan="5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Relationship</a:t>
                      </a:r>
                      <a:r>
                        <a:rPr sz="20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Fundraising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Individual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Giving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/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Supporters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1.5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Ongoing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£10.3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billion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10:1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Donors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2.5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Ongoing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£3.2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billion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6:1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Legacy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4.4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Ongoing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£2.8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billion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35:1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Events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3-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years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Ongoing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£135.5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million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2:1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1439</Words>
  <Application>Microsoft Office PowerPoint</Application>
  <PresentationFormat>On-screen Show (4:3)</PresentationFormat>
  <Paragraphs>263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MS PGothic</vt:lpstr>
      <vt:lpstr>Arial</vt:lpstr>
      <vt:lpstr>Calibri</vt:lpstr>
      <vt:lpstr>Times New Roman</vt:lpstr>
      <vt:lpstr>Office Theme</vt:lpstr>
      <vt:lpstr>PowerPoint Presentation</vt:lpstr>
      <vt:lpstr>Lucy Stone - about me!</vt:lpstr>
      <vt:lpstr>Who I've worked with</vt:lpstr>
      <vt:lpstr>Session overview</vt:lpstr>
      <vt:lpstr>1. What are the different fundraising options open to you?</vt:lpstr>
      <vt:lpstr>Why look at different options?</vt:lpstr>
      <vt:lpstr>What are the options?</vt:lpstr>
      <vt:lpstr>Context is key!</vt:lpstr>
      <vt:lpstr>PowerPoint Presentation</vt:lpstr>
      <vt:lpstr>Trusts, Foundations &amp; Lottery</vt:lpstr>
      <vt:lpstr>Individual Giving Pyramid</vt:lpstr>
      <vt:lpstr>What are the other options?</vt:lpstr>
      <vt:lpstr>2. How do you know which options are right for your organisation?</vt:lpstr>
      <vt:lpstr>Invest &amp; Plan - luck won't work</vt:lpstr>
      <vt:lpstr>Income Bingo!</vt:lpstr>
      <vt:lpstr>BINGO!</vt:lpstr>
      <vt:lpstr>It’s       n   ot bingo!</vt:lpstr>
      <vt:lpstr>“Start with people. Your existing supporters and potential supporters. Then decide, from the myriad of possibilities, how best to reach them. But don’t structure your fundraising plan by starting with a list of types/disciplines of fundraising.</vt:lpstr>
      <vt:lpstr>3. What are the practical first steps you can take to diversify your income?</vt:lpstr>
      <vt:lpstr>Why would someone support you?</vt:lpstr>
      <vt:lpstr>Finding the right supporters</vt:lpstr>
      <vt:lpstr>Affinity: Link to your cause</vt:lpstr>
      <vt:lpstr>Propensity: Inclination to give</vt:lpstr>
      <vt:lpstr>Capacity: Ability to give</vt:lpstr>
      <vt:lpstr>Who are these people?</vt:lpstr>
      <vt:lpstr>We can wear many hats</vt:lpstr>
      <vt:lpstr>Who - Network mapping</vt:lpstr>
      <vt:lpstr>Network mapping - current</vt:lpstr>
      <vt:lpstr>PowerPoint Presentation</vt:lpstr>
      <vt:lpstr>Network mapping - new</vt:lpstr>
      <vt:lpstr>PowerPoint Presentation</vt:lpstr>
      <vt:lpstr>PowerPoint Presentation</vt:lpstr>
      <vt:lpstr>PowerPoint Presentation</vt:lpstr>
      <vt:lpstr>Making fundraising less scary!</vt:lpstr>
      <vt:lpstr>5. What else might you need to think about?</vt:lpstr>
      <vt:lpstr>Things to think about</vt:lpstr>
      <vt:lpstr>Board and trustees</vt:lpstr>
      <vt:lpstr>Gift Aid</vt:lpstr>
      <vt:lpstr>Facebook groups</vt:lpstr>
      <vt:lpstr>Keep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Fundraising 101 - Lucy Stone</dc:title>
  <cp:lastModifiedBy>Doug Devaney</cp:lastModifiedBy>
  <cp:revision>1</cp:revision>
  <dcterms:created xsi:type="dcterms:W3CDTF">2023-09-28T14:38:46Z</dcterms:created>
  <dcterms:modified xsi:type="dcterms:W3CDTF">2023-09-28T14:48:45Z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2023-09-25T00:00:00Z</vt:filetime>
  </property>
  <property fmtid="{D5CDD505-2E9C-101B-9397-08002B2CF9AE}" pid="3" name="Creator">
    <vt:lpwstr>Google</vt:lpwstr>
  </property>
  <property fmtid="{D5CDD505-2E9C-101B-9397-08002B2CF9AE}" pid="4" name="LastSaved">
    <vt:filetime>2023-09-28T00:00:00Z</vt:filetime>
  </property>
  <property fmtid="{D5CDD505-2E9C-101B-9397-08002B2CF9AE}" pid="5" name="Producer">
    <vt:lpwstr>GPL Ghostscript 10.00.0</vt:lpwstr>
  </property>
</Properties>
</file>