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2270" y="1879854"/>
            <a:ext cx="6779458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44593" y="1080208"/>
            <a:ext cx="3760470" cy="331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21300" y="1046683"/>
            <a:ext cx="3656965" cy="304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6" y="124244"/>
            <a:ext cx="7418070" cy="92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258" y="1215339"/>
            <a:ext cx="8375482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56129" y="4778067"/>
            <a:ext cx="230504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s://bigblogscotland.org.uk/2014/03/17/outcomes-are-a-piece-of-cake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inknpc.org/resource-hub/ten-steps/" TargetMode="External"/><Relationship Id="rId3" Type="http://schemas.openxmlformats.org/officeDocument/2006/relationships/image" Target="../media/image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pinterest.co.uk/NoStoneUnturnedFundraising/theory-of-change/" TargetMode="External"/><Relationship Id="rId3" Type="http://schemas.openxmlformats.org/officeDocument/2006/relationships/image" Target="../media/image1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vo.org.uk/help-and-guidance/strategy-and-impact/impact-evaluation/%23/" TargetMode="External"/><Relationship Id="rId3" Type="http://schemas.openxmlformats.org/officeDocument/2006/relationships/hyperlink" Target="https://www.ncvo.org.uk/help-and-guidance/strategy-and-impact/impact-evaluation/planning-your-impact-and-evaluation/identify-the-difference-you-want-to-make/how-to-build-a-theory-of-change/%23/" TargetMode="External"/><Relationship Id="rId4" Type="http://schemas.openxmlformats.org/officeDocument/2006/relationships/hyperlink" Target="https://www.thinknpc.org/wp-content/uploads/2018/07/Creating-your-theory-of-change1.pdf" TargetMode="External"/><Relationship Id="rId5" Type="http://schemas.openxmlformats.org/officeDocument/2006/relationships/hyperlink" Target="https://www.thinknpc.org/resource-hub/ten-steps/" TargetMode="External"/><Relationship Id="rId6" Type="http://schemas.openxmlformats.org/officeDocument/2006/relationships/hyperlink" Target="https://www.nesta.org.uk/toolkit/theory-change/" TargetMode="External"/><Relationship Id="rId7" Type="http://schemas.openxmlformats.org/officeDocument/2006/relationships/image" Target="../media/image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hyperlink" Target="mailto:lucy@nostoneunturned.uk" TargetMode="External"/><Relationship Id="rId4" Type="http://schemas.openxmlformats.org/officeDocument/2006/relationships/hyperlink" Target="https://twitter.com/Lucy_Stone" TargetMode="External"/><Relationship Id="rId5" Type="http://schemas.openxmlformats.org/officeDocument/2006/relationships/hyperlink" Target="http://www.nostoneunturned.uk/" TargetMode="External"/><Relationship Id="rId6" Type="http://schemas.openxmlformats.org/officeDocument/2006/relationships/hyperlink" Target="https://www.linkedin.com/in/lucy-stone-charity/" TargetMode="External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g"/><Relationship Id="rId10" Type="http://schemas.openxmlformats.org/officeDocument/2006/relationships/image" Target="../media/image1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b="0">
                <a:latin typeface="Arial"/>
                <a:cs typeface="Arial"/>
              </a:rPr>
              <a:t>Measuring</a:t>
            </a:r>
            <a:r>
              <a:rPr dirty="0" sz="5200" spc="-254" b="0">
                <a:latin typeface="Arial"/>
                <a:cs typeface="Arial"/>
              </a:rPr>
              <a:t> </a:t>
            </a:r>
            <a:r>
              <a:rPr dirty="0" sz="5200" spc="-50" b="0">
                <a:latin typeface="Arial"/>
                <a:cs typeface="Arial"/>
              </a:rPr>
              <a:t>Your</a:t>
            </a:r>
            <a:r>
              <a:rPr dirty="0" sz="5200" spc="-170" b="0">
                <a:latin typeface="Arial"/>
                <a:cs typeface="Arial"/>
              </a:rPr>
              <a:t> </a:t>
            </a:r>
            <a:r>
              <a:rPr dirty="0" sz="5200" spc="-10" b="0">
                <a:latin typeface="Arial"/>
                <a:cs typeface="Arial"/>
              </a:rPr>
              <a:t>Impact</a:t>
            </a:r>
            <a:endParaRPr sz="5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69817" y="2892920"/>
            <a:ext cx="18040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595959"/>
                </a:solidFill>
                <a:latin typeface="Arial"/>
                <a:cs typeface="Arial"/>
              </a:rPr>
              <a:t>Lucy</a:t>
            </a:r>
            <a:r>
              <a:rPr dirty="0" sz="2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95959"/>
                </a:solidFill>
                <a:latin typeface="Arial"/>
                <a:cs typeface="Arial"/>
              </a:rPr>
              <a:t>Stone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50" y="3353929"/>
            <a:ext cx="3805894" cy="171711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46" y="4"/>
            <a:ext cx="7020621" cy="5125697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8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/>
              <a:t>Outcomes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384726" y="1062939"/>
            <a:ext cx="3187065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Funders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want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understand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impact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Arial"/>
              <a:cs typeface="Arial"/>
            </a:endParaRPr>
          </a:p>
          <a:p>
            <a:pPr marL="12700" marR="471805">
              <a:lnSpc>
                <a:spcPct val="150000"/>
              </a:lnSpc>
            </a:pPr>
            <a:r>
              <a:rPr dirty="0" sz="2000">
                <a:latin typeface="Arial"/>
                <a:cs typeface="Arial"/>
              </a:rPr>
              <a:t>Muddling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input, </a:t>
            </a:r>
            <a:r>
              <a:rPr dirty="0" sz="2000">
                <a:latin typeface="Arial"/>
                <a:cs typeface="Arial"/>
              </a:rPr>
              <a:t>activities,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outputs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outcomes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think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CAKE!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9679" y="138628"/>
            <a:ext cx="4924221" cy="492422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4726" y="4443734"/>
            <a:ext cx="341376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u="heavy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https://bigblogscotland.org.uk/2014/03/17/outcomes-</a:t>
            </a:r>
            <a:r>
              <a:rPr dirty="0" sz="1200" spc="-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heavy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are-</a:t>
            </a:r>
            <a:r>
              <a:rPr dirty="0" u="heavy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a-</a:t>
            </a:r>
            <a:r>
              <a:rPr dirty="0" u="heavy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piece-</a:t>
            </a:r>
            <a:r>
              <a:rPr dirty="0" u="heavy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of-cake/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90952" y="4766036"/>
            <a:ext cx="1574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505244"/>
            <a:ext cx="98425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10"/>
              <a:t>Inputs</a:t>
            </a:r>
            <a:endParaRPr sz="25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9575" marR="377825" indent="-397510">
              <a:lnSpc>
                <a:spcPct val="140000"/>
              </a:lnSpc>
              <a:spcBef>
                <a:spcPts val="100"/>
              </a:spcBef>
              <a:buChar char="●"/>
              <a:tabLst>
                <a:tab pos="409575" algn="l"/>
              </a:tabLst>
            </a:pPr>
            <a:r>
              <a:rPr dirty="0"/>
              <a:t>What</a:t>
            </a:r>
            <a:r>
              <a:rPr dirty="0" spc="-25"/>
              <a:t> </a:t>
            </a:r>
            <a:r>
              <a:rPr dirty="0"/>
              <a:t>do</a:t>
            </a:r>
            <a:r>
              <a:rPr dirty="0" spc="-15"/>
              <a:t> </a:t>
            </a:r>
            <a:r>
              <a:rPr dirty="0"/>
              <a:t>you</a:t>
            </a:r>
            <a:r>
              <a:rPr dirty="0" spc="-10"/>
              <a:t> </a:t>
            </a:r>
            <a:r>
              <a:rPr dirty="0"/>
              <a:t>need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 spc="-25"/>
              <a:t>do </a:t>
            </a:r>
            <a:r>
              <a:rPr dirty="0"/>
              <a:t>your</a:t>
            </a:r>
            <a:r>
              <a:rPr dirty="0" spc="-5"/>
              <a:t> </a:t>
            </a:r>
            <a:r>
              <a:rPr dirty="0" spc="-10"/>
              <a:t>work?</a:t>
            </a:r>
          </a:p>
          <a:p>
            <a:pPr marL="409575" marR="300355" indent="-397510">
              <a:lnSpc>
                <a:spcPct val="140000"/>
              </a:lnSpc>
              <a:buChar char="●"/>
              <a:tabLst>
                <a:tab pos="409575" algn="l"/>
              </a:tabLst>
            </a:pPr>
            <a:r>
              <a:rPr dirty="0"/>
              <a:t>Budget</a:t>
            </a:r>
            <a:r>
              <a:rPr dirty="0" spc="-30"/>
              <a:t> </a:t>
            </a:r>
            <a:r>
              <a:rPr dirty="0"/>
              <a:t>items</a:t>
            </a:r>
            <a:r>
              <a:rPr dirty="0" spc="-20"/>
              <a:t> </a:t>
            </a:r>
            <a:r>
              <a:rPr dirty="0"/>
              <a:t>required</a:t>
            </a:r>
            <a:r>
              <a:rPr dirty="0" spc="-20"/>
              <a:t> </a:t>
            </a:r>
            <a:r>
              <a:rPr dirty="0" spc="-25"/>
              <a:t>to </a:t>
            </a:r>
            <a:r>
              <a:rPr dirty="0"/>
              <a:t>implement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0"/>
              <a:t> project</a:t>
            </a:r>
          </a:p>
          <a:p>
            <a:pPr marL="409575" marR="5080" indent="-397510">
              <a:lnSpc>
                <a:spcPct val="140000"/>
              </a:lnSpc>
              <a:buChar char="●"/>
              <a:tabLst>
                <a:tab pos="409575" algn="l"/>
              </a:tabLst>
            </a:pPr>
            <a:r>
              <a:rPr dirty="0"/>
              <a:t>Resources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 spc="-60"/>
              <a:t>IT,</a:t>
            </a:r>
            <a:r>
              <a:rPr dirty="0" spc="-25"/>
              <a:t> </a:t>
            </a:r>
            <a:r>
              <a:rPr dirty="0" spc="-10"/>
              <a:t>equipment, </a:t>
            </a:r>
            <a:r>
              <a:rPr dirty="0"/>
              <a:t>spaces/</a:t>
            </a:r>
            <a:r>
              <a:rPr dirty="0" spc="-5"/>
              <a:t> </a:t>
            </a:r>
            <a:r>
              <a:rPr dirty="0" spc="-10"/>
              <a:t>venues</a:t>
            </a:r>
          </a:p>
          <a:p>
            <a:pPr marL="409575" indent="-396875">
              <a:lnSpc>
                <a:spcPct val="100000"/>
              </a:lnSpc>
              <a:spcBef>
                <a:spcPts val="1055"/>
              </a:spcBef>
              <a:buChar char="●"/>
              <a:tabLst>
                <a:tab pos="409575" algn="l"/>
              </a:tabLst>
            </a:pPr>
            <a:r>
              <a:rPr dirty="0"/>
              <a:t>People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expertise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61420" y="505244"/>
            <a:ext cx="1250950" cy="4095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10" b="1">
                <a:latin typeface="Arial"/>
                <a:cs typeface="Arial"/>
              </a:rPr>
              <a:t>Outputs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9575" marR="5080" indent="-397510">
              <a:lnSpc>
                <a:spcPct val="150000"/>
              </a:lnSpc>
              <a:spcBef>
                <a:spcPts val="100"/>
              </a:spcBef>
              <a:buChar char="●"/>
              <a:tabLst>
                <a:tab pos="409575" algn="l"/>
              </a:tabLst>
            </a:pPr>
            <a:r>
              <a:rPr dirty="0"/>
              <a:t>How</a:t>
            </a:r>
            <a:r>
              <a:rPr dirty="0" spc="-10"/>
              <a:t> </a:t>
            </a:r>
            <a:r>
              <a:rPr dirty="0"/>
              <a:t>many</a:t>
            </a:r>
            <a:r>
              <a:rPr dirty="0" spc="-10"/>
              <a:t> people, </a:t>
            </a:r>
            <a:r>
              <a:rPr dirty="0"/>
              <a:t>activities</a:t>
            </a:r>
            <a:r>
              <a:rPr dirty="0" spc="15"/>
              <a:t> </a:t>
            </a:r>
            <a:r>
              <a:rPr dirty="0"/>
              <a:t>and</a:t>
            </a:r>
            <a:r>
              <a:rPr dirty="0" spc="15"/>
              <a:t> </a:t>
            </a:r>
            <a:r>
              <a:rPr dirty="0" spc="-204"/>
              <a:t>8things9</a:t>
            </a:r>
            <a:r>
              <a:rPr dirty="0" spc="-70"/>
              <a:t> </a:t>
            </a:r>
            <a:r>
              <a:rPr dirty="0" spc="-20"/>
              <a:t>have </a:t>
            </a:r>
            <a:r>
              <a:rPr dirty="0"/>
              <a:t>been</a:t>
            </a:r>
            <a:r>
              <a:rPr dirty="0" spc="-20"/>
              <a:t> </a:t>
            </a:r>
            <a:r>
              <a:rPr dirty="0" spc="-10"/>
              <a:t>achieved?</a:t>
            </a: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/>
              <a:t>What</a:t>
            </a:r>
            <a:r>
              <a:rPr dirty="0" spc="-15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numbers?</a:t>
            </a:r>
          </a:p>
          <a:p>
            <a:pPr marL="409575" marR="180340" indent="-397510">
              <a:lnSpc>
                <a:spcPct val="150000"/>
              </a:lnSpc>
              <a:buChar char="●"/>
              <a:tabLst>
                <a:tab pos="409575" algn="l"/>
              </a:tabLst>
            </a:pPr>
            <a:r>
              <a:rPr dirty="0"/>
              <a:t>Consider</a:t>
            </a:r>
            <a:r>
              <a:rPr dirty="0" spc="-5"/>
              <a:t> </a:t>
            </a:r>
            <a:r>
              <a:rPr dirty="0"/>
              <a:t>values,</a:t>
            </a:r>
            <a:r>
              <a:rPr dirty="0" spc="-5"/>
              <a:t> </a:t>
            </a:r>
            <a:r>
              <a:rPr dirty="0" spc="-10"/>
              <a:t>volume </a:t>
            </a:r>
            <a:r>
              <a:rPr dirty="0" spc="-25"/>
              <a:t>etc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How</a:t>
            </a:r>
            <a:r>
              <a:rPr dirty="0" sz="2500" spc="-5"/>
              <a:t> </a:t>
            </a:r>
            <a:r>
              <a:rPr dirty="0" sz="2500"/>
              <a:t>to</a:t>
            </a:r>
            <a:r>
              <a:rPr dirty="0" sz="2500" spc="-5"/>
              <a:t> </a:t>
            </a:r>
            <a:r>
              <a:rPr dirty="0" sz="2500"/>
              <a:t>write</a:t>
            </a:r>
            <a:r>
              <a:rPr dirty="0" sz="2500" spc="-5"/>
              <a:t> </a:t>
            </a:r>
            <a:r>
              <a:rPr dirty="0" sz="2500"/>
              <a:t>an</a:t>
            </a:r>
            <a:r>
              <a:rPr dirty="0" sz="2500" spc="-5"/>
              <a:t> </a:t>
            </a:r>
            <a:r>
              <a:rPr dirty="0" sz="2500" spc="-10"/>
              <a:t>outcome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44593" y="1046683"/>
            <a:ext cx="6828155" cy="304292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CHANGE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expect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see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Increase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/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Improved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/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Decrease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/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Reduced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 spc="-254">
                <a:latin typeface="Arial"/>
                <a:cs typeface="Arial"/>
              </a:rPr>
              <a:t>8Soft9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outcomes are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 important as </a:t>
            </a:r>
            <a:r>
              <a:rPr dirty="0" sz="2200" spc="-260">
                <a:latin typeface="Arial"/>
                <a:cs typeface="Arial"/>
              </a:rPr>
              <a:t>8hard9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outcomes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Keep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them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simple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-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54">
                <a:latin typeface="Arial"/>
                <a:cs typeface="Arial"/>
              </a:rPr>
              <a:t>8and9,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commas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qualifiers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 spc="-155">
                <a:latin typeface="Arial"/>
                <a:cs typeface="Arial"/>
              </a:rPr>
              <a:t>Don9t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have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too</a:t>
            </a:r>
            <a:r>
              <a:rPr dirty="0" sz="2200" spc="-10">
                <a:latin typeface="Arial"/>
                <a:cs typeface="Arial"/>
              </a:rPr>
              <a:t> many!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have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number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output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assigned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them.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Outcome</a:t>
            </a:r>
            <a:r>
              <a:rPr dirty="0" sz="2500" spc="-20"/>
              <a:t> </a:t>
            </a:r>
            <a:r>
              <a:rPr dirty="0" sz="2500" spc="-10"/>
              <a:t>planning</a:t>
            </a:r>
            <a:endParaRPr sz="25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232323"/>
                </a:solidFill>
              </a:rPr>
              <a:t>What</a:t>
            </a:r>
            <a:r>
              <a:rPr dirty="0" sz="2600" spc="-15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do</a:t>
            </a:r>
            <a:r>
              <a:rPr dirty="0" sz="2600" spc="-15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you</a:t>
            </a:r>
            <a:r>
              <a:rPr dirty="0" sz="2600" spc="-10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want</a:t>
            </a:r>
            <a:r>
              <a:rPr dirty="0" sz="2600" spc="-15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people</a:t>
            </a:r>
            <a:r>
              <a:rPr dirty="0" sz="2600" spc="-15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to</a:t>
            </a:r>
            <a:r>
              <a:rPr dirty="0" sz="2600" spc="-10">
                <a:solidFill>
                  <a:srgbClr val="232323"/>
                </a:solidFill>
              </a:rPr>
              <a:t> gain?</a:t>
            </a:r>
            <a:endParaRPr sz="2600"/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dirty="0" sz="2600">
                <a:solidFill>
                  <a:srgbClr val="232323"/>
                </a:solidFill>
              </a:rPr>
              <a:t>Think</a:t>
            </a:r>
            <a:r>
              <a:rPr dirty="0" sz="2600" spc="-10">
                <a:solidFill>
                  <a:srgbClr val="232323"/>
                </a:solidFill>
              </a:rPr>
              <a:t> about</a:t>
            </a:r>
            <a:endParaRPr sz="2600"/>
          </a:p>
          <a:p>
            <a:pPr marL="469265" indent="-427355">
              <a:lnSpc>
                <a:spcPct val="100000"/>
              </a:lnSpc>
              <a:spcBef>
                <a:spcPts val="2270"/>
              </a:spcBef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sz="2600">
                <a:solidFill>
                  <a:srgbClr val="232323"/>
                </a:solidFill>
              </a:rPr>
              <a:t>Knowledge</a:t>
            </a:r>
            <a:r>
              <a:rPr dirty="0" sz="2600" spc="-30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and/or</a:t>
            </a:r>
            <a:r>
              <a:rPr dirty="0" sz="2600" spc="-25">
                <a:solidFill>
                  <a:srgbClr val="232323"/>
                </a:solidFill>
              </a:rPr>
              <a:t> </a:t>
            </a:r>
            <a:r>
              <a:rPr dirty="0" sz="2600" spc="-10">
                <a:solidFill>
                  <a:srgbClr val="232323"/>
                </a:solidFill>
              </a:rPr>
              <a:t>skills</a:t>
            </a:r>
            <a:endParaRPr sz="2600"/>
          </a:p>
          <a:p>
            <a:pPr marL="469265" indent="-427355">
              <a:lnSpc>
                <a:spcPct val="100000"/>
              </a:lnSpc>
              <a:spcBef>
                <a:spcPts val="465"/>
              </a:spcBef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sz="2600" spc="-10">
                <a:solidFill>
                  <a:srgbClr val="232323"/>
                </a:solidFill>
              </a:rPr>
              <a:t>Attitudes</a:t>
            </a:r>
            <a:endParaRPr sz="2600"/>
          </a:p>
          <a:p>
            <a:pPr marL="469265" indent="-427355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Char char="●"/>
              <a:tabLst>
                <a:tab pos="469900" algn="l"/>
              </a:tabLst>
            </a:pPr>
            <a:r>
              <a:rPr dirty="0" sz="2600" spc="-10">
                <a:solidFill>
                  <a:srgbClr val="232323"/>
                </a:solidFill>
              </a:rPr>
              <a:t>Behaviours</a:t>
            </a:r>
            <a:endParaRPr sz="2600"/>
          </a:p>
          <a:p>
            <a:pPr marL="4239260">
              <a:lnSpc>
                <a:spcPct val="100000"/>
              </a:lnSpc>
              <a:spcBef>
                <a:spcPts val="2270"/>
              </a:spcBef>
            </a:pPr>
            <a:r>
              <a:rPr dirty="0" sz="2600">
                <a:solidFill>
                  <a:srgbClr val="232323"/>
                </a:solidFill>
              </a:rPr>
              <a:t>NPC</a:t>
            </a:r>
            <a:r>
              <a:rPr dirty="0" sz="2600" spc="-70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Theory</a:t>
            </a:r>
            <a:r>
              <a:rPr dirty="0" sz="2600" spc="-15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of</a:t>
            </a:r>
            <a:r>
              <a:rPr dirty="0" sz="2600" spc="-15">
                <a:solidFill>
                  <a:srgbClr val="232323"/>
                </a:solidFill>
              </a:rPr>
              <a:t> </a:t>
            </a:r>
            <a:r>
              <a:rPr dirty="0" sz="2600">
                <a:solidFill>
                  <a:srgbClr val="232323"/>
                </a:solidFill>
              </a:rPr>
              <a:t>Change </a:t>
            </a:r>
            <a:r>
              <a:rPr dirty="0" u="heavy" sz="26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hlinkClick r:id="rId2"/>
              </a:rPr>
              <a:t>Link</a:t>
            </a:r>
            <a:endParaRPr sz="26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Outcome</a:t>
            </a:r>
            <a:r>
              <a:rPr dirty="0" sz="2500" spc="-20"/>
              <a:t> </a:t>
            </a:r>
            <a:r>
              <a:rPr dirty="0" sz="2500" spc="-10"/>
              <a:t>examples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44593" y="1046683"/>
            <a:ext cx="6928484" cy="304292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Increased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confidence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Reduced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isolation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increased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positive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relationships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Improved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XYZ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skills/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literacy/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maths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Increased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self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motivation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Decreased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stress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increased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wellbeing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Increased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number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people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supported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Evaluation</a:t>
            </a:r>
            <a:r>
              <a:rPr dirty="0" sz="2500" spc="-25"/>
              <a:t> </a:t>
            </a:r>
            <a:r>
              <a:rPr dirty="0" sz="2500"/>
              <a:t>Systems</a:t>
            </a:r>
            <a:r>
              <a:rPr dirty="0" sz="2500" spc="-15"/>
              <a:t> </a:t>
            </a:r>
            <a:r>
              <a:rPr dirty="0" sz="2500"/>
              <a:t>-</a:t>
            </a:r>
            <a:r>
              <a:rPr dirty="0" sz="2500" spc="-15"/>
              <a:t> </a:t>
            </a:r>
            <a:r>
              <a:rPr dirty="0" sz="2500"/>
              <a:t>what</a:t>
            </a:r>
            <a:r>
              <a:rPr dirty="0" sz="2500" spc="-15"/>
              <a:t> </a:t>
            </a:r>
            <a:r>
              <a:rPr dirty="0" sz="2500"/>
              <a:t>might</a:t>
            </a:r>
            <a:r>
              <a:rPr dirty="0" sz="2500" spc="-15"/>
              <a:t> </a:t>
            </a:r>
            <a:r>
              <a:rPr dirty="0" sz="2500"/>
              <a:t>be</a:t>
            </a:r>
            <a:r>
              <a:rPr dirty="0" sz="2500" spc="-10"/>
              <a:t> included?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59968" y="1062939"/>
            <a:ext cx="7605395" cy="32258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3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Outcomes,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Inputs,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Outputs,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Activites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Evaluation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framework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Questionnaires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evaluation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forms,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sticker</a:t>
            </a:r>
            <a:r>
              <a:rPr dirty="0" sz="2000" spc="-10">
                <a:latin typeface="Arial"/>
                <a:cs typeface="Arial"/>
              </a:rPr>
              <a:t> charts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Consultation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frameworks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interviews,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focus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groups,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debriefs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etc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Social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gathering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Theory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Iterative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project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90">
                <a:latin typeface="Arial"/>
                <a:cs typeface="Arial"/>
              </a:rPr>
              <a:t>it9s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cycle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2668" y="4452499"/>
            <a:ext cx="153670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0"/>
              </a:lnSpc>
            </a:pPr>
            <a:r>
              <a:rPr dirty="0" sz="2000">
                <a:latin typeface="Arial"/>
                <a:cs typeface="Arial"/>
              </a:rPr>
              <a:t>●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053" y="202803"/>
            <a:ext cx="4737893" cy="4788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7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It’s</a:t>
            </a:r>
            <a:r>
              <a:rPr dirty="0" sz="3400" spc="-75"/>
              <a:t> </a:t>
            </a:r>
            <a:r>
              <a:rPr dirty="0" sz="3400"/>
              <a:t>a</a:t>
            </a:r>
            <a:r>
              <a:rPr dirty="0" sz="3400" spc="-70"/>
              <a:t> </a:t>
            </a:r>
            <a:r>
              <a:rPr dirty="0" sz="3400" spc="-10"/>
              <a:t>cycle</a:t>
            </a:r>
            <a:endParaRPr sz="3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Evaluation</a:t>
            </a:r>
            <a:r>
              <a:rPr dirty="0" sz="2500" spc="-25"/>
              <a:t> </a:t>
            </a:r>
            <a:r>
              <a:rPr dirty="0" sz="2500" spc="-10"/>
              <a:t>Framework</a:t>
            </a:r>
            <a:endParaRPr sz="25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Plan</a:t>
            </a:r>
            <a:r>
              <a:rPr dirty="0" spc="-20"/>
              <a:t> </a:t>
            </a:r>
            <a:r>
              <a:rPr dirty="0" spc="-25"/>
              <a:t>for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/>
          </a:p>
          <a:p>
            <a:pPr marL="469265" indent="-38163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your</a:t>
            </a:r>
            <a:r>
              <a:rPr dirty="0" spc="-10"/>
              <a:t> </a:t>
            </a:r>
            <a:r>
              <a:rPr dirty="0"/>
              <a:t>outcomes</a:t>
            </a:r>
            <a:r>
              <a:rPr dirty="0" spc="-5"/>
              <a:t> </a:t>
            </a:r>
            <a:r>
              <a:rPr dirty="0" spc="-25"/>
              <a:t>are</a:t>
            </a:r>
          </a:p>
          <a:p>
            <a:pPr marL="46926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469900" algn="l"/>
              </a:tabLst>
            </a:pPr>
            <a:r>
              <a:rPr dirty="0"/>
              <a:t>How</a:t>
            </a:r>
            <a:r>
              <a:rPr dirty="0" spc="-30"/>
              <a:t> </a:t>
            </a:r>
            <a:r>
              <a:rPr dirty="0"/>
              <a:t>you</a:t>
            </a:r>
            <a:r>
              <a:rPr dirty="0" spc="-20"/>
              <a:t> </a:t>
            </a:r>
            <a:r>
              <a:rPr dirty="0"/>
              <a:t>will</a:t>
            </a:r>
            <a:r>
              <a:rPr dirty="0" spc="-15"/>
              <a:t> </a:t>
            </a:r>
            <a:r>
              <a:rPr dirty="0"/>
              <a:t>measure</a:t>
            </a:r>
            <a:r>
              <a:rPr dirty="0" spc="-20"/>
              <a:t> </a:t>
            </a:r>
            <a:r>
              <a:rPr dirty="0"/>
              <a:t>your</a:t>
            </a:r>
            <a:r>
              <a:rPr dirty="0" spc="-15"/>
              <a:t> </a:t>
            </a:r>
            <a:r>
              <a:rPr dirty="0" spc="-10"/>
              <a:t>outcomes</a:t>
            </a:r>
          </a:p>
          <a:p>
            <a:pPr marL="46926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469900" algn="l"/>
              </a:tabLst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are</a:t>
            </a:r>
            <a:r>
              <a:rPr dirty="0" spc="-10"/>
              <a:t> </a:t>
            </a:r>
            <a:r>
              <a:rPr dirty="0"/>
              <a:t>you</a:t>
            </a:r>
            <a:r>
              <a:rPr dirty="0" spc="-10"/>
              <a:t> </a:t>
            </a:r>
            <a:r>
              <a:rPr dirty="0"/>
              <a:t>measures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success</a:t>
            </a:r>
            <a:r>
              <a:rPr dirty="0" spc="-5"/>
              <a:t> </a:t>
            </a:r>
            <a:r>
              <a:rPr dirty="0" spc="-25"/>
              <a:t>are</a:t>
            </a:r>
          </a:p>
          <a:p>
            <a:pPr marL="46926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469900" algn="l"/>
              </a:tabLst>
            </a:pPr>
            <a:r>
              <a:rPr dirty="0"/>
              <a:t>How</a:t>
            </a:r>
            <a:r>
              <a:rPr dirty="0" spc="-25"/>
              <a:t> </a:t>
            </a:r>
            <a:r>
              <a:rPr dirty="0"/>
              <a:t>you</a:t>
            </a:r>
            <a:r>
              <a:rPr dirty="0" spc="-10"/>
              <a:t> </a:t>
            </a:r>
            <a:r>
              <a:rPr dirty="0"/>
              <a:t>will</a:t>
            </a:r>
            <a:r>
              <a:rPr dirty="0" spc="-10"/>
              <a:t> </a:t>
            </a:r>
            <a:r>
              <a:rPr dirty="0"/>
              <a:t>collect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data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15"/>
              <a:t> </a:t>
            </a: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are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sources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0"/>
              <a:t> evidence</a:t>
            </a:r>
          </a:p>
          <a:p>
            <a:pPr marL="46926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469900" algn="l"/>
              </a:tabLst>
            </a:pPr>
            <a:r>
              <a:rPr dirty="0"/>
              <a:t>Who</a:t>
            </a:r>
            <a:r>
              <a:rPr dirty="0" spc="-20"/>
              <a:t> </a:t>
            </a:r>
            <a:r>
              <a:rPr dirty="0"/>
              <a:t>will</a:t>
            </a:r>
            <a:r>
              <a:rPr dirty="0" spc="-15"/>
              <a:t> </a:t>
            </a:r>
            <a:r>
              <a:rPr dirty="0"/>
              <a:t>give</a:t>
            </a:r>
            <a:r>
              <a:rPr dirty="0" spc="-20"/>
              <a:t> </a:t>
            </a:r>
            <a:r>
              <a:rPr dirty="0"/>
              <a:t>you</a:t>
            </a:r>
            <a:r>
              <a:rPr dirty="0" spc="-15"/>
              <a:t> </a:t>
            </a:r>
            <a:r>
              <a:rPr dirty="0" spc="-10"/>
              <a:t>feedback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/>
          </a:p>
          <a:p>
            <a:pPr marL="5487035">
              <a:lnSpc>
                <a:spcPct val="100000"/>
              </a:lnSpc>
            </a:pPr>
            <a:r>
              <a:rPr dirty="0" spc="-150" i="1">
                <a:latin typeface="Arial"/>
                <a:cs typeface="Arial"/>
              </a:rPr>
              <a:t>Let9s</a:t>
            </a:r>
            <a:r>
              <a:rPr dirty="0" i="1">
                <a:latin typeface="Arial"/>
                <a:cs typeface="Arial"/>
              </a:rPr>
              <a:t> look at an </a:t>
            </a:r>
            <a:r>
              <a:rPr dirty="0" spc="-10" i="1">
                <a:latin typeface="Arial"/>
                <a:cs typeface="Arial"/>
              </a:rPr>
              <a:t>example..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07987" y="871346"/>
          <a:ext cx="8286750" cy="400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0414"/>
                <a:gridCol w="2050414"/>
                <a:gridCol w="2050414"/>
                <a:gridCol w="2050414"/>
              </a:tblGrid>
              <a:tr h="63563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Outcome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81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Success/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Outcome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Indicators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Source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Evidence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Examples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727710">
                <a:tc>
                  <a:txBody>
                    <a:bodyPr/>
                    <a:lstStyle/>
                    <a:p>
                      <a:pPr marL="85090" marR="219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outcome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aiming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for?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 marR="2203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know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 b="1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3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success?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 marR="3384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find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information?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 marR="407034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2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have?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</a:tcPr>
                </a:tc>
              </a:tr>
              <a:tr h="734695">
                <a:tc>
                  <a:txBody>
                    <a:bodyPr/>
                    <a:lstStyle/>
                    <a:p>
                      <a:pPr marL="85090">
                        <a:lnSpc>
                          <a:spcPts val="1605"/>
                        </a:lnSpc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latin typeface="Arial"/>
                          <a:cs typeface="Arial"/>
                        </a:rPr>
                        <a:t>you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20" b="1" i="1">
                          <a:latin typeface="Arial"/>
                          <a:cs typeface="Arial"/>
                        </a:rPr>
                        <a:t>see?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090" marR="437515">
                        <a:lnSpc>
                          <a:spcPct val="100000"/>
                        </a:lnSpc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giving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2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400" spc="-2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information?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05"/>
                        </a:lnSpc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methods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 i="1">
                          <a:latin typeface="Arial"/>
                          <a:cs typeface="Arial"/>
                        </a:rPr>
                        <a:t>evidence</a:t>
                      </a:r>
                      <a:r>
                        <a:rPr dirty="0" sz="14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collection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05"/>
                        </a:lnSpc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Quantitative</a:t>
                      </a:r>
                      <a:r>
                        <a:rPr dirty="0" sz="1400" spc="-3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latin typeface="Arial"/>
                          <a:cs typeface="Arial"/>
                        </a:rPr>
                        <a:t>and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10" b="1" i="1">
                          <a:latin typeface="Arial"/>
                          <a:cs typeface="Arial"/>
                        </a:rPr>
                        <a:t>Qualitative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63563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confidence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63563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Reduce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Isolation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63563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Improve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wellbeing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6" y="200444"/>
            <a:ext cx="343789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Evaluation</a:t>
            </a:r>
            <a:r>
              <a:rPr dirty="0" sz="2500" spc="-25"/>
              <a:t> </a:t>
            </a:r>
            <a:r>
              <a:rPr dirty="0" sz="2500" spc="-10"/>
              <a:t>Framework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500773"/>
            <a:ext cx="479552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Lucy</a:t>
            </a:r>
            <a:r>
              <a:rPr dirty="0" sz="3400" spc="-30"/>
              <a:t> </a:t>
            </a:r>
            <a:r>
              <a:rPr dirty="0" sz="3400"/>
              <a:t>Stone</a:t>
            </a:r>
            <a:r>
              <a:rPr dirty="0" sz="3400" spc="-15"/>
              <a:t> </a:t>
            </a:r>
            <a:r>
              <a:rPr dirty="0" sz="3400"/>
              <a:t>-</a:t>
            </a:r>
            <a:r>
              <a:rPr dirty="0" sz="3400" spc="-15"/>
              <a:t> </a:t>
            </a:r>
            <a:r>
              <a:rPr dirty="0" sz="3400"/>
              <a:t>about</a:t>
            </a:r>
            <a:r>
              <a:rPr dirty="0" sz="3400" spc="-15"/>
              <a:t> </a:t>
            </a:r>
            <a:r>
              <a:rPr dirty="0" sz="3400" spc="-25"/>
              <a:t>me!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249292" y="992431"/>
            <a:ext cx="7941945" cy="3303270"/>
          </a:xfrm>
          <a:prstGeom prst="rect">
            <a:avLst/>
          </a:prstGeom>
        </p:spPr>
        <p:txBody>
          <a:bodyPr wrap="square" lIns="0" tIns="233045" rIns="0" bIns="0" rtlCol="0" vert="horz">
            <a:spAutoFit/>
          </a:bodyPr>
          <a:lstStyle/>
          <a:p>
            <a:pPr marL="605155" indent="-592455">
              <a:lnSpc>
                <a:spcPct val="100000"/>
              </a:lnSpc>
              <a:spcBef>
                <a:spcPts val="1835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Increase</a:t>
            </a:r>
            <a:r>
              <a:rPr dirty="0" sz="2850" spc="-4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Grant,</a:t>
            </a:r>
            <a:r>
              <a:rPr dirty="0" sz="2850" spc="-9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Trust</a:t>
            </a:r>
            <a:r>
              <a:rPr dirty="0" sz="2850" spc="-3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and</a:t>
            </a:r>
            <a:r>
              <a:rPr dirty="0" sz="2850" spc="-4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Foundation</a:t>
            </a:r>
            <a:r>
              <a:rPr dirty="0" sz="2850" spc="-35">
                <a:latin typeface="Arial"/>
                <a:cs typeface="Arial"/>
              </a:rPr>
              <a:t> </a:t>
            </a:r>
            <a:r>
              <a:rPr dirty="0" sz="2850" spc="-10">
                <a:latin typeface="Arial"/>
                <a:cs typeface="Arial"/>
              </a:rPr>
              <a:t>income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45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Develop</a:t>
            </a:r>
            <a:r>
              <a:rPr dirty="0" sz="2850" spc="-3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new</a:t>
            </a:r>
            <a:r>
              <a:rPr dirty="0" sz="2850" spc="-2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income</a:t>
            </a:r>
            <a:r>
              <a:rPr dirty="0" sz="2850" spc="-20">
                <a:latin typeface="Arial"/>
                <a:cs typeface="Arial"/>
              </a:rPr>
              <a:t> </a:t>
            </a:r>
            <a:r>
              <a:rPr dirty="0" sz="2850" spc="-10">
                <a:latin typeface="Arial"/>
                <a:cs typeface="Arial"/>
              </a:rPr>
              <a:t>streams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39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Improve</a:t>
            </a:r>
            <a:r>
              <a:rPr dirty="0" sz="2850" spc="-2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relationships</a:t>
            </a:r>
            <a:r>
              <a:rPr dirty="0" sz="2850" spc="-1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with</a:t>
            </a:r>
            <a:r>
              <a:rPr dirty="0" sz="2850" spc="-10">
                <a:latin typeface="Arial"/>
                <a:cs typeface="Arial"/>
              </a:rPr>
              <a:t> funders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39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Arts</a:t>
            </a:r>
            <a:r>
              <a:rPr dirty="0" sz="2850" spc="-1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&amp;</a:t>
            </a:r>
            <a:r>
              <a:rPr dirty="0" sz="2850" spc="-15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Cultural</a:t>
            </a:r>
            <a:r>
              <a:rPr dirty="0" sz="2850" spc="-10">
                <a:latin typeface="Arial"/>
                <a:cs typeface="Arial"/>
              </a:rPr>
              <a:t> organisations</a:t>
            </a:r>
            <a:endParaRPr sz="2850">
              <a:latin typeface="Arial"/>
              <a:cs typeface="Arial"/>
            </a:endParaRPr>
          </a:p>
          <a:p>
            <a:pPr marL="605155" indent="-592455">
              <a:lnSpc>
                <a:spcPct val="100000"/>
              </a:lnSpc>
              <a:spcBef>
                <a:spcPts val="1739"/>
              </a:spcBef>
              <a:buFont typeface="MS PGothic"/>
              <a:buChar char="➔"/>
              <a:tabLst>
                <a:tab pos="605155" algn="l"/>
              </a:tabLst>
            </a:pPr>
            <a:r>
              <a:rPr dirty="0" sz="2850">
                <a:latin typeface="Arial"/>
                <a:cs typeface="Arial"/>
              </a:rPr>
              <a:t>Sussex</a:t>
            </a:r>
            <a:r>
              <a:rPr dirty="0" sz="2850" spc="-20">
                <a:latin typeface="Arial"/>
                <a:cs typeface="Arial"/>
              </a:rPr>
              <a:t> </a:t>
            </a:r>
            <a:r>
              <a:rPr dirty="0" sz="2850">
                <a:latin typeface="Arial"/>
                <a:cs typeface="Arial"/>
              </a:rPr>
              <a:t>Grassroots</a:t>
            </a:r>
            <a:r>
              <a:rPr dirty="0" sz="2850" spc="-5">
                <a:latin typeface="Arial"/>
                <a:cs typeface="Arial"/>
              </a:rPr>
              <a:t> </a:t>
            </a:r>
            <a:r>
              <a:rPr dirty="0" sz="2850" spc="-10">
                <a:latin typeface="Arial"/>
                <a:cs typeface="Arial"/>
              </a:rPr>
              <a:t>Organisations</a:t>
            </a:r>
            <a:endParaRPr sz="28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76738" y="258724"/>
          <a:ext cx="8867140" cy="4615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665"/>
                <a:gridCol w="1886585"/>
                <a:gridCol w="2847975"/>
                <a:gridCol w="2918459"/>
              </a:tblGrid>
              <a:tr h="57848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spc="-10" b="1">
                          <a:latin typeface="Arial"/>
                          <a:cs typeface="Arial"/>
                        </a:rPr>
                        <a:t>Outcome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938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 Success/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Outcome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Indicators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Source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Evidence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Examples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879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i="1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know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35" i="1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3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3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3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300" spc="-10" i="1">
                          <a:latin typeface="Arial"/>
                          <a:cs typeface="Arial"/>
                        </a:rPr>
                        <a:t> success?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i="1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3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3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find</a:t>
                      </a:r>
                      <a:r>
                        <a:rPr dirty="0" sz="13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i="1">
                          <a:latin typeface="Arial"/>
                          <a:cs typeface="Arial"/>
                        </a:rPr>
                        <a:t>information?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969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i="1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3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3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i="1">
                          <a:latin typeface="Arial"/>
                          <a:cs typeface="Arial"/>
                        </a:rPr>
                        <a:t>have?</a:t>
                      </a:r>
                      <a:r>
                        <a:rPr dirty="0" sz="13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Quantitative</a:t>
                      </a:r>
                      <a:r>
                        <a:rPr dirty="0" sz="13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i="1">
                          <a:latin typeface="Arial"/>
                          <a:cs typeface="Arial"/>
                        </a:rPr>
                        <a:t>Qualitative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3458210">
                <a:tc>
                  <a:txBody>
                    <a:bodyPr/>
                    <a:lstStyle/>
                    <a:p>
                      <a:pPr marL="85090" marR="2374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Increase confidence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429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feeling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more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confident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enjoyment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by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5420" indent="-99695">
                        <a:lnSpc>
                          <a:spcPct val="100000"/>
                        </a:lnSpc>
                        <a:buChar char="-"/>
                        <a:tabLst>
                          <a:tab pos="185420" algn="l"/>
                        </a:tabLst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Participants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5420" indent="-99695">
                        <a:lnSpc>
                          <a:spcPct val="100000"/>
                        </a:lnSpc>
                        <a:buChar char="-"/>
                        <a:tabLst>
                          <a:tab pos="185420" algn="l"/>
                        </a:tabLst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workers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5420" indent="-99695">
                        <a:lnSpc>
                          <a:spcPct val="100000"/>
                        </a:lnSpc>
                        <a:buChar char="-"/>
                        <a:tabLst>
                          <a:tab pos="185420" algn="l"/>
                        </a:tabLst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Parents/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carers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2880" indent="-97155">
                        <a:lnSpc>
                          <a:spcPct val="100000"/>
                        </a:lnSpc>
                        <a:buChar char="-"/>
                        <a:tabLst>
                          <a:tab pos="182880" algn="l"/>
                        </a:tabLst>
                      </a:pPr>
                      <a:r>
                        <a:rPr dirty="0" sz="1300" spc="-2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3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team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of/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etc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725" marR="49022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evidence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 of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confidence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Evaluation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forms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(next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slide)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from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5420" indent="-99695">
                        <a:lnSpc>
                          <a:spcPct val="100000"/>
                        </a:lnSpc>
                        <a:buChar char="-"/>
                        <a:tabLst>
                          <a:tab pos="185420" algn="l"/>
                        </a:tabLst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Participants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5420" indent="-99695">
                        <a:lnSpc>
                          <a:spcPct val="100000"/>
                        </a:lnSpc>
                        <a:buChar char="-"/>
                        <a:tabLst>
                          <a:tab pos="185420" algn="l"/>
                        </a:tabLst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workers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5420" indent="-99695">
                        <a:lnSpc>
                          <a:spcPct val="100000"/>
                        </a:lnSpc>
                        <a:buChar char="-"/>
                        <a:tabLst>
                          <a:tab pos="185420" algn="l"/>
                        </a:tabLst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Parent/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carer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82880" indent="-97155">
                        <a:lnSpc>
                          <a:spcPct val="100000"/>
                        </a:lnSpc>
                        <a:buChar char="-"/>
                        <a:tabLst>
                          <a:tab pos="182880" algn="l"/>
                        </a:tabLst>
                      </a:pPr>
                      <a:r>
                        <a:rPr dirty="0" sz="1300" spc="-2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3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team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725" marR="55245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Session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observations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team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members/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professionals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725" marR="167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Anecdotal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evidence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e.g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song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lyrics,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participated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in.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725" marR="29527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Qualitative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feedback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quotes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studies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groups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07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X%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participants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feel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confident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X%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participants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come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again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090" marR="26543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X%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workers/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parents/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carers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observing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increased confidence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Quotes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Studies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090" marR="255904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people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attending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full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course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r" marR="19050">
                        <a:lnSpc>
                          <a:spcPts val="695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124244"/>
            <a:ext cx="3545204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Questionnaire</a:t>
            </a:r>
            <a:r>
              <a:rPr dirty="0" sz="2500" spc="-40"/>
              <a:t> </a:t>
            </a:r>
            <a:r>
              <a:rPr dirty="0" sz="2500" spc="-10"/>
              <a:t>example</a:t>
            </a:r>
            <a:endParaRPr sz="25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6938" y="618210"/>
          <a:ext cx="8716645" cy="4413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745"/>
                <a:gridCol w="494029"/>
                <a:gridCol w="467995"/>
                <a:gridCol w="494029"/>
                <a:gridCol w="576579"/>
                <a:gridCol w="638175"/>
              </a:tblGrid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35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feel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confident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confidence)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could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contribute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ideas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workshop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confidence)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made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friends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(reduce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isolation)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had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fun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(improve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wellbeing)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help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feel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worried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(improve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wellbeing)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recommend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others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(general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feedback)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</a:tr>
              <a:tr h="1035685">
                <a:tc gridSpan="6">
                  <a:txBody>
                    <a:bodyPr/>
                    <a:lstStyle/>
                    <a:p>
                      <a:pPr marL="85090" marR="45758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three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things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learnt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workshop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 marR="10350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 marR="10350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8965">
                <a:tc gridSpan="6">
                  <a:txBody>
                    <a:bodyPr/>
                    <a:lstStyle/>
                    <a:p>
                      <a:pPr marL="85090" marR="1035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else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like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tell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us?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0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Evaluation</a:t>
            </a:r>
            <a:r>
              <a:rPr dirty="0" sz="2500" spc="-25"/>
              <a:t> </a:t>
            </a:r>
            <a:r>
              <a:rPr dirty="0" sz="2500"/>
              <a:t>Framework</a:t>
            </a:r>
            <a:r>
              <a:rPr dirty="0" sz="2500" spc="-15"/>
              <a:t> </a:t>
            </a:r>
            <a:r>
              <a:rPr dirty="0" sz="2500"/>
              <a:t>-</a:t>
            </a:r>
            <a:r>
              <a:rPr dirty="0" sz="2500" spc="-15"/>
              <a:t> </a:t>
            </a:r>
            <a:r>
              <a:rPr dirty="0" sz="2500"/>
              <a:t>Good</a:t>
            </a:r>
            <a:r>
              <a:rPr dirty="0" sz="2500" spc="-15"/>
              <a:t> </a:t>
            </a:r>
            <a:r>
              <a:rPr dirty="0" sz="2500" spc="-10"/>
              <a:t>practice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59968" y="1062939"/>
            <a:ext cx="7406640" cy="36830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3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Keep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questions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simple.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What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already</a:t>
            </a:r>
            <a:r>
              <a:rPr dirty="0" sz="2000" spc="-10">
                <a:latin typeface="Arial"/>
                <a:cs typeface="Arial"/>
              </a:rPr>
              <a:t> collecting?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Try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least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two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indicators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each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outcome.</a:t>
            </a:r>
            <a:endParaRPr sz="2000">
              <a:latin typeface="Arial"/>
              <a:cs typeface="Arial"/>
            </a:endParaRPr>
          </a:p>
          <a:p>
            <a:pPr marL="394335" marR="553720" indent="-382270">
              <a:lnSpc>
                <a:spcPct val="150000"/>
              </a:lnSpc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Combine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quantitative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(numbers)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qualitative</a:t>
            </a:r>
            <a:r>
              <a:rPr dirty="0" sz="2000" spc="-20">
                <a:latin typeface="Arial"/>
                <a:cs typeface="Arial"/>
              </a:rPr>
              <a:t> data </a:t>
            </a:r>
            <a:r>
              <a:rPr dirty="0" sz="2000">
                <a:latin typeface="Arial"/>
                <a:cs typeface="Arial"/>
              </a:rPr>
              <a:t>(descriptions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narrative).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hear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voices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perspectives?</a:t>
            </a:r>
            <a:endParaRPr sz="2000">
              <a:latin typeface="Arial"/>
              <a:cs typeface="Arial"/>
            </a:endParaRPr>
          </a:p>
          <a:p>
            <a:pPr marL="394335" marR="5080" indent="-382270">
              <a:lnSpc>
                <a:spcPct val="150000"/>
              </a:lnSpc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Think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about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measures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success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broad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sense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example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else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might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show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increased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confidence?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88" y="486651"/>
            <a:ext cx="434022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Theory</a:t>
            </a:r>
            <a:r>
              <a:rPr dirty="0" sz="4000" spc="-20"/>
              <a:t> </a:t>
            </a:r>
            <a:r>
              <a:rPr dirty="0" sz="4000"/>
              <a:t>of</a:t>
            </a:r>
            <a:r>
              <a:rPr dirty="0" sz="4000" spc="-15"/>
              <a:t> </a:t>
            </a:r>
            <a:r>
              <a:rPr dirty="0" sz="4000" spc="-10"/>
              <a:t>Change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What</a:t>
            </a:r>
            <a:r>
              <a:rPr dirty="0" sz="2500" spc="-10"/>
              <a:t> </a:t>
            </a:r>
            <a:r>
              <a:rPr dirty="0" sz="2500"/>
              <a:t>is</a:t>
            </a:r>
            <a:r>
              <a:rPr dirty="0" sz="2500" spc="-10"/>
              <a:t> </a:t>
            </a:r>
            <a:r>
              <a:rPr dirty="0" sz="2500"/>
              <a:t>a</a:t>
            </a:r>
            <a:r>
              <a:rPr dirty="0" sz="2500" spc="-5"/>
              <a:t> </a:t>
            </a:r>
            <a:r>
              <a:rPr dirty="0" sz="2500"/>
              <a:t>Theory</a:t>
            </a:r>
            <a:r>
              <a:rPr dirty="0" sz="2500" spc="-10"/>
              <a:t> </a:t>
            </a:r>
            <a:r>
              <a:rPr dirty="0" sz="2500"/>
              <a:t>of</a:t>
            </a:r>
            <a:r>
              <a:rPr dirty="0" sz="2500" spc="-5"/>
              <a:t> </a:t>
            </a:r>
            <a:r>
              <a:rPr dirty="0" sz="2500" spc="-10"/>
              <a:t>Change?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384726" y="1214831"/>
            <a:ext cx="8332470" cy="36747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1435">
              <a:lnSpc>
                <a:spcPts val="2650"/>
              </a:lnSpc>
              <a:spcBef>
                <a:spcPts val="80"/>
              </a:spcBef>
            </a:pPr>
            <a:r>
              <a:rPr dirty="0" sz="2100" spc="-360" i="1">
                <a:latin typeface="Arial"/>
                <a:cs typeface="Arial"/>
              </a:rPr>
              <a:t>8A</a:t>
            </a:r>
            <a:r>
              <a:rPr dirty="0" sz="2100" spc="-8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Theory</a:t>
            </a:r>
            <a:r>
              <a:rPr dirty="0" sz="2100" spc="-2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of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Change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is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a</a:t>
            </a:r>
            <a:r>
              <a:rPr dirty="0" sz="2100" spc="5" i="1"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diagram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</a:t>
            </a:r>
            <a:r>
              <a:rPr dirty="0" u="heavy" sz="21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explains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how</a:t>
            </a:r>
            <a:r>
              <a:rPr dirty="0" u="heavy" sz="21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programme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has</a:t>
            </a:r>
            <a:r>
              <a:rPr dirty="0" sz="2100" spc="-25" i="1"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21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its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beneficiaries</a:t>
            </a:r>
            <a:r>
              <a:rPr dirty="0" sz="2100" i="1">
                <a:latin typeface="Arial"/>
                <a:cs typeface="Arial"/>
              </a:rPr>
              <a:t>.</a:t>
            </a:r>
            <a:r>
              <a:rPr dirty="0" sz="2100" spc="-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It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outlines</a:t>
            </a:r>
            <a:r>
              <a:rPr dirty="0" sz="2100" spc="-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all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</a:t>
            </a:r>
            <a:r>
              <a:rPr dirty="0" sz="2100" spc="-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hings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</a:t>
            </a:r>
            <a:r>
              <a:rPr dirty="0" u="heavy" sz="21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sz="2100" spc="-50" i="1"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programme</a:t>
            </a:r>
            <a:r>
              <a:rPr dirty="0" u="heavy" sz="21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does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for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of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its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beneficiaries,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ultimate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</a:t>
            </a:r>
            <a:r>
              <a:rPr dirty="0" sz="2100" spc="-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that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spc="-25" i="1">
                <a:latin typeface="Arial"/>
                <a:cs typeface="Arial"/>
              </a:rPr>
              <a:t>it </a:t>
            </a:r>
            <a:r>
              <a:rPr dirty="0" sz="2100" i="1">
                <a:latin typeface="Arial"/>
                <a:cs typeface="Arial"/>
              </a:rPr>
              <a:t>aims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to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have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on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them,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and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all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</a:t>
            </a:r>
            <a:r>
              <a:rPr dirty="0" sz="2100" spc="15" i="1"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separate</a:t>
            </a:r>
            <a:r>
              <a:rPr dirty="0" u="heavy" sz="21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outcomes</a:t>
            </a:r>
            <a:r>
              <a:rPr dirty="0" sz="2100" spc="-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that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lead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spc="-25" i="1">
                <a:latin typeface="Arial"/>
                <a:cs typeface="Arial"/>
              </a:rPr>
              <a:t>or </a:t>
            </a:r>
            <a:r>
              <a:rPr dirty="0" sz="2100" i="1">
                <a:latin typeface="Arial"/>
                <a:cs typeface="Arial"/>
              </a:rPr>
              <a:t>contribute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to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that</a:t>
            </a:r>
            <a:r>
              <a:rPr dirty="0" sz="2100" spc="-10" i="1">
                <a:latin typeface="Arial"/>
                <a:cs typeface="Arial"/>
              </a:rPr>
              <a:t> impact.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1070"/>
              </a:spcBef>
            </a:pPr>
            <a:r>
              <a:rPr dirty="0" sz="2100" i="1">
                <a:latin typeface="Arial"/>
                <a:cs typeface="Arial"/>
              </a:rPr>
              <a:t>A</a:t>
            </a:r>
            <a:r>
              <a:rPr dirty="0" sz="2100" spc="-10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Theory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of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Change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should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not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refer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to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scale,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growth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plan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spc="-25" i="1">
                <a:latin typeface="Arial"/>
                <a:cs typeface="Arial"/>
              </a:rPr>
              <a:t>or</a:t>
            </a:r>
            <a:r>
              <a:rPr dirty="0" sz="2100" spc="-2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operational</a:t>
            </a:r>
            <a:r>
              <a:rPr dirty="0" sz="2100" spc="-2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details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of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the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organisation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itself</a:t>
            </a:r>
            <a:r>
              <a:rPr dirty="0" sz="2100" spc="-2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–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it</a:t>
            </a:r>
            <a:r>
              <a:rPr dirty="0" sz="2100" spc="-15" i="1">
                <a:latin typeface="Arial"/>
                <a:cs typeface="Arial"/>
              </a:rPr>
              <a:t> </a:t>
            </a:r>
            <a:r>
              <a:rPr dirty="0" sz="2100" i="1">
                <a:latin typeface="Arial"/>
                <a:cs typeface="Arial"/>
              </a:rPr>
              <a:t>should</a:t>
            </a:r>
            <a:r>
              <a:rPr dirty="0" sz="2100" spc="20" i="1">
                <a:latin typeface="Arial"/>
                <a:cs typeface="Arial"/>
              </a:rPr>
              <a:t> 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effectively</a:t>
            </a:r>
            <a:r>
              <a:rPr dirty="0" sz="2100" spc="-10" i="1"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describe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explain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</a:t>
            </a:r>
            <a:r>
              <a:rPr dirty="0" u="heavy" sz="21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programme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dirty="0" u="heavy" sz="2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1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beneficiary9s</a:t>
            </a:r>
            <a:r>
              <a:rPr dirty="0" sz="2100" spc="-55" i="1"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point</a:t>
            </a:r>
            <a:r>
              <a:rPr dirty="0" u="heavy" sz="21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1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view</a:t>
            </a:r>
            <a:r>
              <a:rPr dirty="0" sz="2100" spc="-10" i="1">
                <a:latin typeface="Arial"/>
                <a:cs typeface="Arial"/>
              </a:rPr>
              <a:t>.”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100" spc="-10">
                <a:latin typeface="Arial"/>
                <a:cs typeface="Arial"/>
              </a:rPr>
              <a:t>NESTA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What</a:t>
            </a:r>
            <a:r>
              <a:rPr dirty="0" sz="2500" spc="-10"/>
              <a:t> </a:t>
            </a:r>
            <a:r>
              <a:rPr dirty="0" sz="2500"/>
              <a:t>is</a:t>
            </a:r>
            <a:r>
              <a:rPr dirty="0" sz="2500" spc="-10"/>
              <a:t> </a:t>
            </a:r>
            <a:r>
              <a:rPr dirty="0" sz="2500"/>
              <a:t>a</a:t>
            </a:r>
            <a:r>
              <a:rPr dirty="0" sz="2500" spc="-5"/>
              <a:t> </a:t>
            </a:r>
            <a:r>
              <a:rPr dirty="0" sz="2500"/>
              <a:t>Theory</a:t>
            </a:r>
            <a:r>
              <a:rPr dirty="0" sz="2500" spc="-10"/>
              <a:t> </a:t>
            </a:r>
            <a:r>
              <a:rPr dirty="0" sz="2500"/>
              <a:t>of</a:t>
            </a:r>
            <a:r>
              <a:rPr dirty="0" sz="2500" spc="-5"/>
              <a:t> </a:t>
            </a:r>
            <a:r>
              <a:rPr dirty="0" sz="2500" spc="-10"/>
              <a:t>Change?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44593" y="1046683"/>
            <a:ext cx="8314690" cy="319532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420"/>
              </a:spcBef>
              <a:buChar char="●"/>
              <a:tabLst>
                <a:tab pos="409575" algn="l"/>
              </a:tabLst>
            </a:pPr>
            <a:r>
              <a:rPr dirty="0" sz="2200" spc="-10">
                <a:latin typeface="Arial"/>
                <a:cs typeface="Arial"/>
              </a:rPr>
              <a:t>Diagram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Explains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impact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Impact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</a:t>
            </a:r>
            <a:r>
              <a:rPr dirty="0" sz="2200" spc="-10">
                <a:latin typeface="Arial"/>
                <a:cs typeface="Arial"/>
              </a:rPr>
              <a:t> beneficiaries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From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beneficiaries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point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view</a:t>
            </a:r>
            <a:endParaRPr sz="2200">
              <a:latin typeface="Arial"/>
              <a:cs typeface="Arial"/>
            </a:endParaRPr>
          </a:p>
          <a:p>
            <a:pPr marL="409575" indent="-396875">
              <a:lnSpc>
                <a:spcPct val="100000"/>
              </a:lnSpc>
              <a:spcBef>
                <a:spcPts val="1320"/>
              </a:spcBef>
              <a:buChar char="●"/>
              <a:tabLst>
                <a:tab pos="409575" algn="l"/>
              </a:tabLst>
            </a:pP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whole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organisation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project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(or</a:t>
            </a:r>
            <a:r>
              <a:rPr dirty="0" sz="2200" spc="-10">
                <a:latin typeface="Arial"/>
                <a:cs typeface="Arial"/>
              </a:rPr>
              <a:t> both!)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200" spc="-10">
                <a:latin typeface="Arial"/>
                <a:cs typeface="Arial"/>
              </a:rPr>
              <a:t>Examples...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612" y="0"/>
            <a:ext cx="7274774" cy="514349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426" y="254292"/>
            <a:ext cx="6966421" cy="485964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5448" y="152399"/>
            <a:ext cx="4152753" cy="449881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Theory</a:t>
            </a:r>
            <a:r>
              <a:rPr dirty="0" sz="2500" spc="-15"/>
              <a:t> </a:t>
            </a:r>
            <a:r>
              <a:rPr dirty="0" sz="2500"/>
              <a:t>of</a:t>
            </a:r>
            <a:r>
              <a:rPr dirty="0" sz="2500" spc="-10"/>
              <a:t> </a:t>
            </a:r>
            <a:r>
              <a:rPr dirty="0" sz="2500"/>
              <a:t>Change</a:t>
            </a:r>
            <a:r>
              <a:rPr dirty="0" sz="2500" spc="-10"/>
              <a:t> </a:t>
            </a:r>
            <a:r>
              <a:rPr dirty="0" sz="2500"/>
              <a:t>-</a:t>
            </a:r>
            <a:r>
              <a:rPr dirty="0" sz="2500" spc="-10"/>
              <a:t> </a:t>
            </a:r>
            <a:r>
              <a:rPr dirty="0" sz="2500"/>
              <a:t>more</a:t>
            </a:r>
            <a:r>
              <a:rPr dirty="0" sz="2500" spc="-10"/>
              <a:t> </a:t>
            </a:r>
            <a:r>
              <a:rPr dirty="0" sz="2500"/>
              <a:t>examples</a:t>
            </a:r>
            <a:r>
              <a:rPr dirty="0" sz="2500" spc="15"/>
              <a:t> </a:t>
            </a:r>
            <a:r>
              <a:rPr dirty="0" u="heavy" sz="25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hlinkClick r:id="rId2"/>
              </a:rPr>
              <a:t>link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263" y="933880"/>
            <a:ext cx="7929472" cy="385651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2122"/>
            <a:ext cx="9025470" cy="42118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Who</a:t>
            </a:r>
            <a:r>
              <a:rPr dirty="0" sz="3400" spc="-25"/>
              <a:t> </a:t>
            </a:r>
            <a:r>
              <a:rPr dirty="0" sz="3400"/>
              <a:t>I've</a:t>
            </a:r>
            <a:r>
              <a:rPr dirty="0" sz="3400" spc="-15"/>
              <a:t> </a:t>
            </a:r>
            <a:r>
              <a:rPr dirty="0" sz="3400"/>
              <a:t>worked</a:t>
            </a:r>
            <a:r>
              <a:rPr dirty="0" sz="3400" spc="-20"/>
              <a:t> with</a:t>
            </a:r>
            <a:endParaRPr sz="3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505244"/>
            <a:ext cx="4787265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Why</a:t>
            </a:r>
            <a:r>
              <a:rPr dirty="0" sz="2500" spc="-20"/>
              <a:t> </a:t>
            </a:r>
            <a:r>
              <a:rPr dirty="0" sz="2500"/>
              <a:t>have</a:t>
            </a:r>
            <a:r>
              <a:rPr dirty="0" sz="2500" spc="-10"/>
              <a:t> </a:t>
            </a:r>
            <a:r>
              <a:rPr dirty="0" sz="2500"/>
              <a:t>a</a:t>
            </a:r>
            <a:r>
              <a:rPr dirty="0" sz="2500" spc="-10"/>
              <a:t> </a:t>
            </a:r>
            <a:r>
              <a:rPr dirty="0" sz="2500"/>
              <a:t>Theory</a:t>
            </a:r>
            <a:r>
              <a:rPr dirty="0" sz="2500" spc="-10"/>
              <a:t> </a:t>
            </a:r>
            <a:r>
              <a:rPr dirty="0" sz="2500"/>
              <a:t>of</a:t>
            </a:r>
            <a:r>
              <a:rPr dirty="0" sz="2500" spc="-10"/>
              <a:t> Change?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36954" y="1038554"/>
            <a:ext cx="8058784" cy="265430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417195" indent="-404495">
              <a:lnSpc>
                <a:spcPct val="100000"/>
              </a:lnSpc>
              <a:spcBef>
                <a:spcPts val="1480"/>
              </a:spcBef>
              <a:buChar char="●"/>
              <a:tabLst>
                <a:tab pos="417195" algn="l"/>
              </a:tabLst>
            </a:pPr>
            <a:r>
              <a:rPr dirty="0" sz="2300">
                <a:latin typeface="Arial"/>
                <a:cs typeface="Arial"/>
              </a:rPr>
              <a:t>Simple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way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communicate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purpose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and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impact</a:t>
            </a:r>
            <a:endParaRPr sz="23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380"/>
              </a:spcBef>
              <a:buChar char="●"/>
              <a:tabLst>
                <a:tab pos="417195" algn="l"/>
              </a:tabLst>
            </a:pPr>
            <a:r>
              <a:rPr dirty="0" sz="2300">
                <a:latin typeface="Arial"/>
                <a:cs typeface="Arial"/>
              </a:rPr>
              <a:t>Charity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strategy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clear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and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simple</a:t>
            </a:r>
            <a:r>
              <a:rPr dirty="0" sz="2300" spc="-10">
                <a:latin typeface="Arial"/>
                <a:cs typeface="Arial"/>
              </a:rPr>
              <a:t> format</a:t>
            </a:r>
            <a:endParaRPr sz="23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380"/>
              </a:spcBef>
              <a:buChar char="●"/>
              <a:tabLst>
                <a:tab pos="417195" algn="l"/>
              </a:tabLst>
            </a:pPr>
            <a:r>
              <a:rPr dirty="0" sz="2300">
                <a:latin typeface="Arial"/>
                <a:cs typeface="Arial"/>
              </a:rPr>
              <a:t>Programme</a:t>
            </a:r>
            <a:r>
              <a:rPr dirty="0" sz="2300" spc="-4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development</a:t>
            </a:r>
            <a:endParaRPr sz="23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380"/>
              </a:spcBef>
              <a:buChar char="●"/>
              <a:tabLst>
                <a:tab pos="417195" algn="l"/>
              </a:tabLst>
            </a:pPr>
            <a:r>
              <a:rPr dirty="0" sz="2300">
                <a:latin typeface="Arial"/>
                <a:cs typeface="Arial"/>
              </a:rPr>
              <a:t>External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communication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-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social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media,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specific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campaigns</a:t>
            </a:r>
            <a:endParaRPr sz="23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380"/>
              </a:spcBef>
              <a:buChar char="●"/>
              <a:tabLst>
                <a:tab pos="417195" algn="l"/>
              </a:tabLst>
            </a:pPr>
            <a:r>
              <a:rPr dirty="0" sz="2300" spc="-10">
                <a:latin typeface="Arial"/>
                <a:cs typeface="Arial"/>
              </a:rPr>
              <a:t>Evaluation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505244"/>
            <a:ext cx="4803775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What</a:t>
            </a:r>
            <a:r>
              <a:rPr dirty="0" sz="2500" spc="-20"/>
              <a:t> </a:t>
            </a:r>
            <a:r>
              <a:rPr dirty="0" sz="2500"/>
              <a:t>is</a:t>
            </a:r>
            <a:r>
              <a:rPr dirty="0" sz="2500" spc="-5"/>
              <a:t> </a:t>
            </a:r>
            <a:r>
              <a:rPr dirty="0" sz="2500"/>
              <a:t>in</a:t>
            </a:r>
            <a:r>
              <a:rPr dirty="0" sz="2500" spc="-10"/>
              <a:t> </a:t>
            </a:r>
            <a:r>
              <a:rPr dirty="0" sz="2500"/>
              <a:t>a</a:t>
            </a:r>
            <a:r>
              <a:rPr dirty="0" sz="2500" spc="-5"/>
              <a:t> </a:t>
            </a:r>
            <a:r>
              <a:rPr dirty="0" sz="2500"/>
              <a:t>Theory</a:t>
            </a:r>
            <a:r>
              <a:rPr dirty="0" sz="2500" spc="-10"/>
              <a:t> </a:t>
            </a:r>
            <a:r>
              <a:rPr dirty="0" sz="2500"/>
              <a:t>of</a:t>
            </a:r>
            <a:r>
              <a:rPr dirty="0" sz="2500" spc="-5"/>
              <a:t> </a:t>
            </a:r>
            <a:r>
              <a:rPr dirty="0" sz="2500" spc="-10"/>
              <a:t>Change?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29225" y="1030427"/>
            <a:ext cx="3012440" cy="276860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54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Ultimate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Goal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440"/>
              </a:spcBef>
              <a:buChar char="●"/>
              <a:tabLst>
                <a:tab pos="424815" algn="l"/>
              </a:tabLst>
            </a:pPr>
            <a:r>
              <a:rPr dirty="0" sz="2400" spc="-10"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440"/>
              </a:spcBef>
              <a:buChar char="●"/>
              <a:tabLst>
                <a:tab pos="424815" algn="l"/>
              </a:tabLst>
            </a:pPr>
            <a:r>
              <a:rPr dirty="0" sz="2400" spc="-1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440"/>
              </a:spcBef>
              <a:buChar char="●"/>
              <a:tabLst>
                <a:tab pos="424815" algn="l"/>
              </a:tabLst>
            </a:pPr>
            <a:r>
              <a:rPr dirty="0" sz="2400">
                <a:latin typeface="Arial"/>
                <a:cs typeface="Arial"/>
              </a:rPr>
              <a:t>Inputs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Outputs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440"/>
              </a:spcBef>
              <a:buChar char="●"/>
              <a:tabLst>
                <a:tab pos="424815" algn="l"/>
              </a:tabLst>
            </a:pPr>
            <a:r>
              <a:rPr dirty="0" sz="2400" spc="-10">
                <a:latin typeface="Arial"/>
                <a:cs typeface="Arial"/>
              </a:rPr>
              <a:t>Assumptions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/>
              <a:t>How</a:t>
            </a:r>
            <a:r>
              <a:rPr dirty="0" sz="2500" spc="-20"/>
              <a:t> </a:t>
            </a:r>
            <a:r>
              <a:rPr dirty="0" sz="2500"/>
              <a:t>can</a:t>
            </a:r>
            <a:r>
              <a:rPr dirty="0" sz="2500" spc="-5"/>
              <a:t> </a:t>
            </a:r>
            <a:r>
              <a:rPr dirty="0" sz="2500"/>
              <a:t>you</a:t>
            </a:r>
            <a:r>
              <a:rPr dirty="0" sz="2500" spc="-10"/>
              <a:t> </a:t>
            </a:r>
            <a:r>
              <a:rPr dirty="0" sz="2500"/>
              <a:t>use</a:t>
            </a:r>
            <a:r>
              <a:rPr dirty="0" sz="2500" spc="-5"/>
              <a:t> </a:t>
            </a:r>
            <a:r>
              <a:rPr dirty="0" sz="2500"/>
              <a:t>the</a:t>
            </a:r>
            <a:r>
              <a:rPr dirty="0" sz="2500" spc="-10"/>
              <a:t> </a:t>
            </a:r>
            <a:r>
              <a:rPr dirty="0" sz="2500"/>
              <a:t>data</a:t>
            </a:r>
            <a:r>
              <a:rPr dirty="0" sz="2500" spc="-5"/>
              <a:t> </a:t>
            </a:r>
            <a:r>
              <a:rPr dirty="0" sz="2500"/>
              <a:t>and</a:t>
            </a:r>
            <a:r>
              <a:rPr dirty="0" sz="2500" spc="-10"/>
              <a:t> </a:t>
            </a:r>
            <a:r>
              <a:rPr dirty="0" sz="2500"/>
              <a:t>stories</a:t>
            </a:r>
            <a:r>
              <a:rPr dirty="0" sz="2500" spc="-5"/>
              <a:t> </a:t>
            </a:r>
            <a:r>
              <a:rPr dirty="0" sz="2500" spc="-10"/>
              <a:t>collected?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59968" y="1062939"/>
            <a:ext cx="7430134" cy="32258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3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Case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Support: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Solution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You?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Evaluation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funders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Social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Media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Annual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report/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Impact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report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Building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Theory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short,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medium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long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term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Planning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work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Business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62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500" spc="-10"/>
              <a:t>Resources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459968" y="1062939"/>
            <a:ext cx="5949315" cy="23114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3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NCVO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Impact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Evaluation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Resources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u="heavy" sz="20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2"/>
              </a:rPr>
              <a:t>link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NCVO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build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Theory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u="heavy" sz="20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3"/>
              </a:rPr>
              <a:t>link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Think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NPC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Creating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Your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Theory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u="heavy" sz="20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4"/>
              </a:rPr>
              <a:t>link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>
                <a:latin typeface="Arial"/>
                <a:cs typeface="Arial"/>
              </a:rPr>
              <a:t>Think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NPC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Theory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10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Steps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u="heavy" sz="20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5"/>
              </a:rPr>
              <a:t>link</a:t>
            </a:r>
            <a:endParaRPr sz="2000">
              <a:latin typeface="Arial"/>
              <a:cs typeface="Arial"/>
            </a:endParaRPr>
          </a:p>
          <a:p>
            <a:pPr marL="394335" indent="-381635">
              <a:lnSpc>
                <a:spcPct val="100000"/>
              </a:lnSpc>
              <a:spcBef>
                <a:spcPts val="1200"/>
              </a:spcBef>
              <a:buChar char="●"/>
              <a:tabLst>
                <a:tab pos="394335" algn="l"/>
              </a:tabLst>
            </a:pPr>
            <a:r>
              <a:rPr dirty="0" sz="2000" spc="-35">
                <a:latin typeface="Arial"/>
                <a:cs typeface="Arial"/>
              </a:rPr>
              <a:t>NESTA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Theory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u="heavy" sz="2000" spc="-2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Arial"/>
                <a:cs typeface="Arial"/>
                <a:hlinkClick r:id="rId6"/>
              </a:rPr>
              <a:t>link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01" y="3956274"/>
            <a:ext cx="2400019" cy="10750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28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dirty="0"/>
              <a:t>Keep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0"/>
              <a:t> touch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54548" y="1203693"/>
            <a:ext cx="7537450" cy="25660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producing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free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templates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over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coming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months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so </a:t>
            </a:r>
            <a:r>
              <a:rPr dirty="0" sz="2200">
                <a:latin typeface="Arial"/>
                <a:cs typeface="Arial"/>
              </a:rPr>
              <a:t>please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email</a:t>
            </a:r>
            <a:r>
              <a:rPr dirty="0" sz="2200" spc="-25">
                <a:latin typeface="Arial"/>
                <a:cs typeface="Arial"/>
              </a:rPr>
              <a:t> me</a:t>
            </a:r>
            <a:endParaRPr sz="2200">
              <a:latin typeface="Arial"/>
              <a:cs typeface="Arial"/>
            </a:endParaRPr>
          </a:p>
          <a:p>
            <a:pPr marL="926465">
              <a:lnSpc>
                <a:spcPts val="2625"/>
              </a:lnSpc>
            </a:pPr>
            <a:r>
              <a:rPr dirty="0" u="heavy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lucy@nostoneunturned.uk</a:t>
            </a:r>
            <a:endParaRPr sz="2200">
              <a:latin typeface="Arial"/>
              <a:cs typeface="Arial"/>
            </a:endParaRPr>
          </a:p>
          <a:p>
            <a:pPr marL="926465" marR="1742439">
              <a:lnSpc>
                <a:spcPct val="150000"/>
              </a:lnSpc>
              <a:spcBef>
                <a:spcPts val="15"/>
              </a:spcBef>
            </a:pPr>
            <a:r>
              <a:rPr dirty="0" u="heavy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@Lucy_Stone</a:t>
            </a:r>
            <a:r>
              <a:rPr dirty="0" sz="2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heavy" sz="23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www.nostoneunturned.uk</a:t>
            </a:r>
            <a:r>
              <a:rPr dirty="0" sz="23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heavy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www.linkedin.com/in/lucy-stone-charity/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354" y="2433591"/>
            <a:ext cx="269849" cy="36984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4354" y="3423974"/>
            <a:ext cx="269849" cy="36982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4350" y="1928820"/>
            <a:ext cx="269848" cy="36982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676" y="2938388"/>
            <a:ext cx="317197" cy="32311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92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I</a:t>
            </a:r>
            <a:r>
              <a:rPr dirty="0" sz="3400" spc="-25"/>
              <a:t> </a:t>
            </a:r>
            <a:r>
              <a:rPr dirty="0" sz="3400"/>
              <a:t>am</a:t>
            </a:r>
            <a:r>
              <a:rPr dirty="0" sz="3400" spc="-5"/>
              <a:t> </a:t>
            </a:r>
            <a:r>
              <a:rPr dirty="0" sz="3400"/>
              <a:t>also</a:t>
            </a:r>
            <a:r>
              <a:rPr dirty="0" sz="3400" spc="-15"/>
              <a:t> </a:t>
            </a:r>
            <a:r>
              <a:rPr dirty="0" sz="3400"/>
              <a:t>a</a:t>
            </a:r>
            <a:r>
              <a:rPr dirty="0" sz="3400" spc="-5"/>
              <a:t> </a:t>
            </a:r>
            <a:r>
              <a:rPr dirty="0" sz="3400" spc="-25"/>
              <a:t>Trustee!</a:t>
            </a:r>
            <a:endParaRPr sz="3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300" y="1500094"/>
            <a:ext cx="4592106" cy="297695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42328"/>
            <a:ext cx="80835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75"/>
              <a:t>You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55815" y="982802"/>
            <a:ext cx="4586605" cy="331724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5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you?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mental</a:t>
            </a:r>
            <a:r>
              <a:rPr dirty="0" sz="2400" spc="-10">
                <a:latin typeface="Arial"/>
                <a:cs typeface="Arial"/>
              </a:rPr>
              <a:t> health?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getting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support?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taking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breaks?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time</a:t>
            </a:r>
            <a:r>
              <a:rPr dirty="0" sz="2400" spc="-10">
                <a:latin typeface="Arial"/>
                <a:cs typeface="Arial"/>
              </a:rPr>
              <a:t> management?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1440"/>
              </a:spcBef>
              <a:buChar char="•"/>
              <a:tabLst>
                <a:tab pos="283845" algn="l"/>
              </a:tabLst>
            </a:pP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335">
                <a:latin typeface="Arial"/>
                <a:cs typeface="Arial"/>
              </a:rPr>
              <a:t>8nos9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hitting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10">
                <a:latin typeface="Arial"/>
                <a:cs typeface="Arial"/>
              </a:rPr>
              <a:t> harder?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6" y="442328"/>
            <a:ext cx="80835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75"/>
              <a:t>You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55815" y="982802"/>
            <a:ext cx="8257540" cy="291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4480" marR="203200" indent="-272415">
              <a:lnSpc>
                <a:spcPct val="150000"/>
              </a:lnSpc>
              <a:spcBef>
                <a:spcPts val="100"/>
              </a:spcBef>
              <a:buChar char="•"/>
              <a:tabLst>
                <a:tab pos="284480" algn="l"/>
              </a:tabLst>
            </a:pPr>
            <a:r>
              <a:rPr dirty="0" sz="2400" spc="-40">
                <a:latin typeface="Arial"/>
                <a:cs typeface="Arial"/>
              </a:rPr>
              <a:t>You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work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organisation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you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ok.</a:t>
            </a:r>
            <a:endParaRPr sz="24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2000"/>
              </a:spcBef>
              <a:buChar char="•"/>
              <a:tabLst>
                <a:tab pos="283845" algn="l"/>
              </a:tabLst>
            </a:pPr>
            <a:r>
              <a:rPr dirty="0" sz="2400" spc="-40">
                <a:latin typeface="Arial"/>
                <a:cs typeface="Arial"/>
              </a:rPr>
              <a:t>You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can9t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write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well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frazzled</a:t>
            </a:r>
            <a:endParaRPr sz="2400">
              <a:latin typeface="Arial"/>
              <a:cs typeface="Arial"/>
            </a:endParaRPr>
          </a:p>
          <a:p>
            <a:pPr marL="284480" marR="5080" indent="-272415">
              <a:lnSpc>
                <a:spcPct val="150000"/>
              </a:lnSpc>
              <a:spcBef>
                <a:spcPts val="560"/>
              </a:spcBef>
              <a:buChar char="•"/>
              <a:tabLst>
                <a:tab pos="284480" algn="l"/>
              </a:tabLst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always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important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question,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however,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with </a:t>
            </a:r>
            <a:r>
              <a:rPr dirty="0" sz="2400" spc="-10">
                <a:latin typeface="Arial"/>
                <a:cs typeface="Arial"/>
              </a:rPr>
              <a:t>COVID-</a:t>
            </a:r>
            <a:r>
              <a:rPr dirty="0" sz="2400">
                <a:latin typeface="Arial"/>
                <a:cs typeface="Arial"/>
              </a:rPr>
              <a:t>19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cost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living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crisis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world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different.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7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Stress</a:t>
            </a:r>
            <a:r>
              <a:rPr dirty="0" sz="3400" spc="-30"/>
              <a:t> </a:t>
            </a:r>
            <a:r>
              <a:rPr dirty="0" sz="3400" spc="-10"/>
              <a:t>Bucket</a:t>
            </a:r>
            <a:endParaRPr sz="3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799" y="1133678"/>
            <a:ext cx="1385887" cy="10715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1944" y="819156"/>
            <a:ext cx="3629157" cy="390852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150" y="4252014"/>
            <a:ext cx="1800021" cy="81084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92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Session</a:t>
            </a:r>
            <a:r>
              <a:rPr dirty="0" sz="3400" spc="-25"/>
              <a:t> </a:t>
            </a:r>
            <a:r>
              <a:rPr dirty="0" sz="3400" spc="-10"/>
              <a:t>Overview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56911" y="1121869"/>
            <a:ext cx="5981065" cy="325882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397510" indent="-384810">
              <a:lnSpc>
                <a:spcPct val="100000"/>
              </a:lnSpc>
              <a:spcBef>
                <a:spcPts val="825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What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talk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about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impact?</a:t>
            </a:r>
            <a:endParaRPr sz="2050">
              <a:latin typeface="Arial"/>
              <a:cs typeface="Arial"/>
            </a:endParaRPr>
          </a:p>
          <a:p>
            <a:pPr marL="397510" indent="-384810">
              <a:lnSpc>
                <a:spcPct val="100000"/>
              </a:lnSpc>
              <a:spcBef>
                <a:spcPts val="720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Outcomes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are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piece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of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cake!</a:t>
            </a:r>
            <a:endParaRPr sz="2050">
              <a:latin typeface="Arial"/>
              <a:cs typeface="Arial"/>
            </a:endParaRPr>
          </a:p>
          <a:p>
            <a:pPr marL="397510" indent="-384810">
              <a:lnSpc>
                <a:spcPct val="100000"/>
              </a:lnSpc>
              <a:spcBef>
                <a:spcPts val="725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Inputs</a:t>
            </a:r>
            <a:r>
              <a:rPr dirty="0" sz="2050" spc="-7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and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Outputs</a:t>
            </a:r>
            <a:endParaRPr sz="2050">
              <a:latin typeface="Arial"/>
              <a:cs typeface="Arial"/>
            </a:endParaRPr>
          </a:p>
          <a:p>
            <a:pPr marL="397510" indent="-384810">
              <a:lnSpc>
                <a:spcPct val="100000"/>
              </a:lnSpc>
              <a:spcBef>
                <a:spcPts val="720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Writing</a:t>
            </a:r>
            <a:r>
              <a:rPr dirty="0" sz="2050" spc="-125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outcomes</a:t>
            </a:r>
            <a:endParaRPr sz="2050">
              <a:latin typeface="Arial"/>
              <a:cs typeface="Arial"/>
            </a:endParaRPr>
          </a:p>
          <a:p>
            <a:pPr marL="397510" indent="-384810">
              <a:lnSpc>
                <a:spcPct val="100000"/>
              </a:lnSpc>
              <a:spcBef>
                <a:spcPts val="720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Evaluation</a:t>
            </a:r>
            <a:r>
              <a:rPr dirty="0" sz="2050" spc="-125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systems</a:t>
            </a:r>
            <a:endParaRPr sz="2050">
              <a:latin typeface="Arial"/>
              <a:cs typeface="Arial"/>
            </a:endParaRPr>
          </a:p>
          <a:p>
            <a:pPr marL="397510" indent="-384810">
              <a:lnSpc>
                <a:spcPct val="100000"/>
              </a:lnSpc>
              <a:spcBef>
                <a:spcPts val="725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Evaluation</a:t>
            </a:r>
            <a:r>
              <a:rPr dirty="0" sz="2050" spc="-125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Framework</a:t>
            </a:r>
            <a:endParaRPr sz="2050">
              <a:latin typeface="Arial"/>
              <a:cs typeface="Arial"/>
            </a:endParaRPr>
          </a:p>
          <a:p>
            <a:pPr marL="397510" indent="-384810">
              <a:lnSpc>
                <a:spcPct val="100000"/>
              </a:lnSpc>
              <a:spcBef>
                <a:spcPts val="720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Theory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of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Change</a:t>
            </a:r>
            <a:endParaRPr sz="2050">
              <a:latin typeface="Arial"/>
              <a:cs typeface="Arial"/>
            </a:endParaRPr>
          </a:p>
          <a:p>
            <a:pPr marL="397510" indent="-384810">
              <a:lnSpc>
                <a:spcPct val="100000"/>
              </a:lnSpc>
              <a:spcBef>
                <a:spcPts val="725"/>
              </a:spcBef>
              <a:buChar char="●"/>
              <a:tabLst>
                <a:tab pos="397510" algn="l"/>
              </a:tabLst>
            </a:pPr>
            <a:r>
              <a:rPr dirty="0" sz="2050">
                <a:latin typeface="Arial"/>
                <a:cs typeface="Arial"/>
              </a:rPr>
              <a:t>How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can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you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use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the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data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and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stories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collected?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7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/>
              <a:t>Why</a:t>
            </a:r>
            <a:r>
              <a:rPr dirty="0" sz="3400" spc="-25"/>
              <a:t> </a:t>
            </a:r>
            <a:r>
              <a:rPr dirty="0" sz="3400"/>
              <a:t>talk</a:t>
            </a:r>
            <a:r>
              <a:rPr dirty="0" sz="3400" spc="-15"/>
              <a:t> </a:t>
            </a:r>
            <a:r>
              <a:rPr dirty="0" sz="3400"/>
              <a:t>about</a:t>
            </a:r>
            <a:r>
              <a:rPr dirty="0" sz="3400" spc="-15"/>
              <a:t> </a:t>
            </a:r>
            <a:r>
              <a:rPr dirty="0" sz="3400" spc="-10"/>
              <a:t>impact?</a:t>
            </a:r>
            <a:endParaRPr sz="3400"/>
          </a:p>
        </p:txBody>
      </p:sp>
      <p:sp>
        <p:nvSpPr>
          <p:cNvPr id="3" name="object 3" descr=""/>
          <p:cNvSpPr txBox="1"/>
          <p:nvPr/>
        </p:nvSpPr>
        <p:spPr>
          <a:xfrm>
            <a:off x="471864" y="1167510"/>
            <a:ext cx="8025130" cy="3023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90"/>
              </a:spcBef>
              <a:buChar char="•"/>
              <a:tabLst>
                <a:tab pos="267970" algn="l"/>
              </a:tabLst>
            </a:pPr>
            <a:r>
              <a:rPr dirty="0" sz="2050" spc="-35">
                <a:latin typeface="Arial"/>
                <a:cs typeface="Arial"/>
              </a:rPr>
              <a:t>Telling</a:t>
            </a:r>
            <a:r>
              <a:rPr dirty="0" sz="2050" spc="-6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stories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about</a:t>
            </a:r>
            <a:r>
              <a:rPr dirty="0" sz="2050" spc="-7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your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 spc="-20">
                <a:latin typeface="Arial"/>
                <a:cs typeface="Arial"/>
              </a:rPr>
              <a:t>work</a:t>
            </a:r>
            <a:endParaRPr sz="205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1770"/>
              </a:spcBef>
              <a:buChar char="•"/>
              <a:tabLst>
                <a:tab pos="267970" algn="l"/>
              </a:tabLst>
            </a:pPr>
            <a:r>
              <a:rPr dirty="0" sz="2050">
                <a:latin typeface="Arial"/>
                <a:cs typeface="Arial"/>
              </a:rPr>
              <a:t>Using</a:t>
            </a:r>
            <a:r>
              <a:rPr dirty="0" sz="2050" spc="-8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evidence</a:t>
            </a:r>
            <a:r>
              <a:rPr dirty="0" sz="2050" spc="-8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not</a:t>
            </a:r>
            <a:r>
              <a:rPr dirty="0" sz="2050" spc="-8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anecdotes</a:t>
            </a:r>
            <a:endParaRPr sz="205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1770"/>
              </a:spcBef>
              <a:buChar char="•"/>
              <a:tabLst>
                <a:tab pos="267970" algn="l"/>
              </a:tabLst>
            </a:pPr>
            <a:r>
              <a:rPr dirty="0" sz="2050">
                <a:latin typeface="Arial"/>
                <a:cs typeface="Arial"/>
              </a:rPr>
              <a:t>Funders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and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donors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want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to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know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how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their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support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will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or</a:t>
            </a:r>
            <a:r>
              <a:rPr dirty="0" sz="2050" spc="-5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has</a:t>
            </a:r>
            <a:r>
              <a:rPr dirty="0" sz="2050" spc="-55">
                <a:latin typeface="Arial"/>
                <a:cs typeface="Arial"/>
              </a:rPr>
              <a:t> </a:t>
            </a:r>
            <a:r>
              <a:rPr dirty="0" sz="2050" spc="-20">
                <a:latin typeface="Arial"/>
                <a:cs typeface="Arial"/>
              </a:rPr>
              <a:t>help</a:t>
            </a:r>
            <a:endParaRPr sz="205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1775"/>
              </a:spcBef>
              <a:buChar char="•"/>
              <a:tabLst>
                <a:tab pos="267970" algn="l"/>
              </a:tabLst>
            </a:pPr>
            <a:r>
              <a:rPr dirty="0" sz="2050">
                <a:latin typeface="Arial"/>
                <a:cs typeface="Arial"/>
              </a:rPr>
              <a:t>Evaluation,</a:t>
            </a:r>
            <a:r>
              <a:rPr dirty="0" sz="2050" spc="-10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monitoring</a:t>
            </a:r>
            <a:r>
              <a:rPr dirty="0" sz="2050" spc="-9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and</a:t>
            </a:r>
            <a:r>
              <a:rPr dirty="0" sz="2050" spc="-10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reporting</a:t>
            </a:r>
            <a:endParaRPr sz="205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1770"/>
              </a:spcBef>
              <a:buChar char="•"/>
              <a:tabLst>
                <a:tab pos="267970" algn="l"/>
              </a:tabLst>
            </a:pPr>
            <a:r>
              <a:rPr dirty="0" sz="2050">
                <a:latin typeface="Arial"/>
                <a:cs typeface="Arial"/>
              </a:rPr>
              <a:t>Shows</a:t>
            </a:r>
            <a:r>
              <a:rPr dirty="0" sz="2050" spc="-6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the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change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that</a:t>
            </a:r>
            <a:r>
              <a:rPr dirty="0" sz="2050" spc="-6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you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make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happen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in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the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world</a:t>
            </a:r>
            <a:endParaRPr sz="205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1775"/>
              </a:spcBef>
              <a:buChar char="•"/>
              <a:tabLst>
                <a:tab pos="267970" algn="l"/>
              </a:tabLst>
            </a:pPr>
            <a:r>
              <a:rPr dirty="0" sz="2050">
                <a:latin typeface="Arial"/>
                <a:cs typeface="Arial"/>
              </a:rPr>
              <a:t>Underpins</a:t>
            </a:r>
            <a:r>
              <a:rPr dirty="0" sz="2050" spc="-65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your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case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for</a:t>
            </a:r>
            <a:r>
              <a:rPr dirty="0" sz="2050" spc="-60">
                <a:latin typeface="Arial"/>
                <a:cs typeface="Arial"/>
              </a:rPr>
              <a:t> </a:t>
            </a:r>
            <a:r>
              <a:rPr dirty="0" sz="2050" spc="-10">
                <a:latin typeface="Arial"/>
                <a:cs typeface="Arial"/>
              </a:rPr>
              <a:t>support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Your Impact</dc:title>
  <dcterms:created xsi:type="dcterms:W3CDTF">2023-10-18T15:47:55Z</dcterms:created>
  <dcterms:modified xsi:type="dcterms:W3CDTF">2023-10-18T15:47:55Z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2023-09-27T00:00:00Z</vt:filetime>
  </property>
  <property fmtid="{D5CDD505-2E9C-101B-9397-08002B2CF9AE}" pid="3" name="Creator">
    <vt:lpwstr>Google</vt:lpwstr>
  </property>
  <property fmtid="{D5CDD505-2E9C-101B-9397-08002B2CF9AE}" pid="4" name="LastSaved">
    <vt:filetime>2023-10-18T00:00:00Z</vt:filetime>
  </property>
  <property fmtid="{D5CDD505-2E9C-101B-9397-08002B2CF9AE}" pid="5" name="Producer">
    <vt:lpwstr>GPL Ghostscript 10.00.0</vt:lpwstr>
  </property>
</Properties>
</file>