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png" ContentType="image/pn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871" y="1198765"/>
            <a:ext cx="7836534" cy="202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2115" y="1643430"/>
            <a:ext cx="2925445" cy="364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613046" y="1691055"/>
            <a:ext cx="3853179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150" y="5669349"/>
            <a:ext cx="2400020" cy="10750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9112" y="819772"/>
            <a:ext cx="727075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337" y="1645729"/>
            <a:ext cx="7983220" cy="4092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08492" y="6467717"/>
            <a:ext cx="2438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eta.charitycommission.gov.uk/charity-search/" TargetMode="External"/><Relationship Id="rId3" Type="http://schemas.openxmlformats.org/officeDocument/2006/relationships/hyperlink" Target="https://www.oscr.org.uk/" TargetMode="External"/><Relationship Id="rId4" Type="http://schemas.openxmlformats.org/officeDocument/2006/relationships/hyperlink" Target="https://www.charitycommissionni.org.uk/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cf.org.uk/downloads/publications/ACF_Foundation_Giving_Trends_2019.pdf" TargetMode="Externa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harityexcellence.co.uk/" TargetMode="External"/><Relationship Id="rId3" Type="http://schemas.openxmlformats.org/officeDocument/2006/relationships/hyperlink" Target="http://grantnav.threesixtygiving.org/" TargetMode="External"/><Relationship Id="rId4" Type="http://schemas.openxmlformats.org/officeDocument/2006/relationships/image" Target="../media/image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verydatabase.liverycompanies.info/" TargetMode="External"/><Relationship Id="rId3" Type="http://schemas.openxmlformats.org/officeDocument/2006/relationships/hyperlink" Target="https://www.aliciagrainger.co.uk/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groups/FundraisingChat" TargetMode="External"/><Relationship Id="rId3" Type="http://schemas.openxmlformats.org/officeDocument/2006/relationships/hyperlink" Target="https://www.facebook.com/groups/trustfundraisinghub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sc.org.uk/publications/" TargetMode="External"/><Relationship Id="rId3" Type="http://schemas.openxmlformats.org/officeDocument/2006/relationships/hyperlink" Target="https://fundsonline.org.uk/" TargetMode="External"/><Relationship Id="rId4" Type="http://schemas.openxmlformats.org/officeDocument/2006/relationships/hyperlink" Target="https://www.myfundingcentral.co.uk/" TargetMode="External"/><Relationship Id="rId5" Type="http://schemas.openxmlformats.org/officeDocument/2006/relationships/hyperlink" Target="http://www.grantfinder.co.uk/funding-services" TargetMode="External"/><Relationship Id="rId6" Type="http://schemas.openxmlformats.org/officeDocument/2006/relationships/hyperlink" Target="http://www.grantsonline.org.uk/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hyperlink" Target="https://register-of-charities.charitycommission.gov.uk/charity-search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1.jpg"/><Relationship Id="rId4" Type="http://schemas.openxmlformats.org/officeDocument/2006/relationships/image" Target="../media/image25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ucy@nostoneunturned.uk" TargetMode="External"/><Relationship Id="rId3" Type="http://schemas.openxmlformats.org/officeDocument/2006/relationships/hyperlink" Target="https://twitter.com/Lucy_Stone" TargetMode="External"/><Relationship Id="rId4" Type="http://schemas.openxmlformats.org/officeDocument/2006/relationships/hyperlink" Target="http://www.nostoneunturned.uk/" TargetMode="External"/><Relationship Id="rId5" Type="http://schemas.openxmlformats.org/officeDocument/2006/relationships/hyperlink" Target="https://www.linkedin.com/in/lucy-stone-charity/" TargetMode="External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algn="ctr" marL="12065" marR="5080">
              <a:lnSpc>
                <a:spcPts val="5250"/>
              </a:lnSpc>
              <a:spcBef>
                <a:spcPts val="300"/>
              </a:spcBef>
            </a:pPr>
            <a:r>
              <a:rPr dirty="0" b="1">
                <a:latin typeface="Calibri"/>
                <a:cs typeface="Calibri"/>
              </a:rPr>
              <a:t>How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do</a:t>
            </a:r>
            <a:r>
              <a:rPr dirty="0" spc="-3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you</a:t>
            </a:r>
            <a:r>
              <a:rPr dirty="0" spc="-3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find</a:t>
            </a:r>
            <a:r>
              <a:rPr dirty="0" spc="-3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the</a:t>
            </a:r>
            <a:r>
              <a:rPr dirty="0" spc="-3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best</a:t>
            </a:r>
            <a:r>
              <a:rPr dirty="0" spc="-3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Funders </a:t>
            </a:r>
            <a:r>
              <a:rPr dirty="0" b="1">
                <a:latin typeface="Calibri"/>
                <a:cs typeface="Calibri"/>
              </a:rPr>
              <a:t>for</a:t>
            </a:r>
            <a:r>
              <a:rPr dirty="0" spc="-80" b="1">
                <a:latin typeface="Calibri"/>
                <a:cs typeface="Calibri"/>
              </a:rPr>
              <a:t> </a:t>
            </a:r>
            <a:r>
              <a:rPr dirty="0" spc="-25" b="1">
                <a:latin typeface="Calibri"/>
                <a:cs typeface="Calibri"/>
              </a:rPr>
              <a:t>you</a:t>
            </a:r>
          </a:p>
          <a:p>
            <a:pPr algn="ctr" marL="1905">
              <a:lnSpc>
                <a:spcPts val="5080"/>
              </a:lnSpc>
            </a:pPr>
            <a:r>
              <a:rPr dirty="0" b="1">
                <a:latin typeface="Calibri"/>
                <a:cs typeface="Calibri"/>
              </a:rPr>
              <a:t>Prospecting</a:t>
            </a:r>
            <a:r>
              <a:rPr dirty="0" spc="-6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and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Research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65495" y="3491880"/>
            <a:ext cx="68783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latin typeface="Calibri"/>
                <a:cs typeface="Calibri"/>
              </a:rPr>
              <a:t>Lucy</a:t>
            </a:r>
            <a:r>
              <a:rPr dirty="0" sz="3000" spc="-40" b="1">
                <a:latin typeface="Calibri"/>
                <a:cs typeface="Calibri"/>
              </a:rPr>
              <a:t> </a:t>
            </a:r>
            <a:r>
              <a:rPr dirty="0" sz="3000" b="1">
                <a:latin typeface="Calibri"/>
                <a:cs typeface="Calibri"/>
              </a:rPr>
              <a:t>Stone,</a:t>
            </a:r>
            <a:r>
              <a:rPr dirty="0" sz="3000" spc="-35" b="1">
                <a:latin typeface="Calibri"/>
                <a:cs typeface="Calibri"/>
              </a:rPr>
              <a:t> </a:t>
            </a:r>
            <a:r>
              <a:rPr dirty="0" sz="3000" b="1">
                <a:latin typeface="Calibri"/>
                <a:cs typeface="Calibri"/>
              </a:rPr>
              <a:t>No</a:t>
            </a:r>
            <a:r>
              <a:rPr dirty="0" sz="3000" spc="-35" b="1">
                <a:latin typeface="Calibri"/>
                <a:cs typeface="Calibri"/>
              </a:rPr>
              <a:t> </a:t>
            </a:r>
            <a:r>
              <a:rPr dirty="0" sz="3000" b="1">
                <a:latin typeface="Calibri"/>
                <a:cs typeface="Calibri"/>
              </a:rPr>
              <a:t>Stone</a:t>
            </a:r>
            <a:r>
              <a:rPr dirty="0" sz="3000" spc="-35" b="1">
                <a:latin typeface="Calibri"/>
                <a:cs typeface="Calibri"/>
              </a:rPr>
              <a:t> </a:t>
            </a:r>
            <a:r>
              <a:rPr dirty="0" sz="3000" b="1">
                <a:latin typeface="Calibri"/>
                <a:cs typeface="Calibri"/>
              </a:rPr>
              <a:t>Unturned</a:t>
            </a:r>
            <a:r>
              <a:rPr dirty="0" sz="3000" spc="-35" b="1">
                <a:latin typeface="Calibri"/>
                <a:cs typeface="Calibri"/>
              </a:rPr>
              <a:t> </a:t>
            </a:r>
            <a:r>
              <a:rPr dirty="0" sz="3000" spc="-10" b="1">
                <a:latin typeface="Calibri"/>
                <a:cs typeface="Calibri"/>
              </a:rPr>
              <a:t>Fundraising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101" y="4652939"/>
            <a:ext cx="4256937" cy="19175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7188834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Trusts</a:t>
            </a:r>
            <a:r>
              <a:rPr dirty="0" spc="-120"/>
              <a:t> </a:t>
            </a:r>
            <a:r>
              <a:rPr dirty="0"/>
              <a:t>&amp;</a:t>
            </a:r>
            <a:r>
              <a:rPr dirty="0" spc="-110"/>
              <a:t> </a:t>
            </a:r>
            <a:r>
              <a:rPr dirty="0"/>
              <a:t>Foundations</a:t>
            </a:r>
            <a:r>
              <a:rPr dirty="0" spc="-105"/>
              <a:t> </a:t>
            </a:r>
            <a:r>
              <a:rPr dirty="0" spc="-10"/>
              <a:t>(2019/20)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25440" y="1274584"/>
            <a:ext cx="7385684" cy="4140200"/>
          </a:xfrm>
          <a:prstGeom prst="rect">
            <a:avLst/>
          </a:prstGeom>
        </p:spPr>
        <p:txBody>
          <a:bodyPr wrap="square" lIns="0" tIns="241300" rIns="0" bIns="0" rtlCol="0" vert="horz">
            <a:spAutoFit/>
          </a:bodyPr>
          <a:lstStyle/>
          <a:p>
            <a:pPr marL="374015" indent="-361315">
              <a:lnSpc>
                <a:spcPct val="100000"/>
              </a:lnSpc>
              <a:spcBef>
                <a:spcPts val="1900"/>
              </a:spcBef>
              <a:buFont typeface="Arial"/>
              <a:buChar char="•"/>
              <a:tabLst>
                <a:tab pos="374015" algn="l"/>
              </a:tabLst>
            </a:pPr>
            <a:r>
              <a:rPr dirty="0" sz="3000" spc="-20">
                <a:latin typeface="Calibri"/>
                <a:cs typeface="Calibri"/>
              </a:rPr>
              <a:t>Trusts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&amp;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Foundations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=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£6.5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billion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donated</a:t>
            </a:r>
            <a:endParaRPr sz="3000">
              <a:latin typeface="Calibri"/>
              <a:cs typeface="Calibri"/>
            </a:endParaRPr>
          </a:p>
          <a:p>
            <a:pPr lvl="1" marL="831215" indent="-440690">
              <a:lnSpc>
                <a:spcPct val="100000"/>
              </a:lnSpc>
              <a:spcBef>
                <a:spcPts val="1800"/>
              </a:spcBef>
              <a:buFont typeface="Arial"/>
              <a:buChar char="–"/>
              <a:tabLst>
                <a:tab pos="831215" algn="l"/>
              </a:tabLst>
            </a:pPr>
            <a:r>
              <a:rPr dirty="0" sz="3000">
                <a:latin typeface="Calibri"/>
                <a:cs typeface="Calibri"/>
              </a:rPr>
              <a:t>Wellcome</a:t>
            </a:r>
            <a:r>
              <a:rPr dirty="0" sz="3000" spc="-105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Trust</a:t>
            </a:r>
            <a:r>
              <a:rPr dirty="0" sz="3000" spc="-9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gave</a:t>
            </a:r>
            <a:r>
              <a:rPr dirty="0" sz="3000" spc="-9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out</a:t>
            </a:r>
            <a:r>
              <a:rPr dirty="0" sz="3000" spc="-9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£679</a:t>
            </a:r>
            <a:r>
              <a:rPr dirty="0" sz="3000" spc="-9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million</a:t>
            </a:r>
            <a:endParaRPr sz="3000">
              <a:latin typeface="Calibri"/>
              <a:cs typeface="Calibri"/>
            </a:endParaRPr>
          </a:p>
          <a:p>
            <a:pPr lvl="1" marL="831215" indent="-440690">
              <a:lnSpc>
                <a:spcPct val="100000"/>
              </a:lnSpc>
              <a:spcBef>
                <a:spcPts val="1800"/>
              </a:spcBef>
              <a:buFont typeface="Arial"/>
              <a:buChar char="–"/>
              <a:tabLst>
                <a:tab pos="831215" algn="l"/>
              </a:tabLst>
            </a:pP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top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10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give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out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over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£1.4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billion</a:t>
            </a:r>
            <a:endParaRPr sz="3000">
              <a:latin typeface="Calibri"/>
              <a:cs typeface="Calibri"/>
            </a:endParaRPr>
          </a:p>
          <a:p>
            <a:pPr lvl="1" marL="831215" indent="-440690">
              <a:lnSpc>
                <a:spcPct val="100000"/>
              </a:lnSpc>
              <a:spcBef>
                <a:spcPts val="1800"/>
              </a:spcBef>
              <a:buFont typeface="Arial"/>
              <a:buChar char="–"/>
              <a:tabLst>
                <a:tab pos="831215" algn="l"/>
              </a:tabLst>
            </a:pPr>
            <a:r>
              <a:rPr dirty="0" sz="3000">
                <a:latin typeface="Calibri"/>
                <a:cs typeface="Calibri"/>
              </a:rPr>
              <a:t>£3.48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billion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from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top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300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trusts</a:t>
            </a:r>
            <a:endParaRPr sz="3000">
              <a:latin typeface="Calibri"/>
              <a:cs typeface="Calibri"/>
            </a:endParaRPr>
          </a:p>
          <a:p>
            <a:pPr lvl="1" marL="831215" indent="-440690">
              <a:lnSpc>
                <a:spcPct val="100000"/>
              </a:lnSpc>
              <a:spcBef>
                <a:spcPts val="1800"/>
              </a:spcBef>
              <a:buFont typeface="Arial"/>
              <a:buChar char="–"/>
              <a:tabLst>
                <a:tab pos="831215" algn="l"/>
              </a:tabLst>
            </a:pPr>
            <a:r>
              <a:rPr dirty="0" sz="3000" spc="-45">
                <a:latin typeface="Calibri"/>
                <a:cs typeface="Calibri"/>
              </a:rPr>
              <a:t>Tens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of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thousands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of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Trusts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&amp;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Foundations</a:t>
            </a:r>
            <a:endParaRPr sz="3000">
              <a:latin typeface="Calibri"/>
              <a:cs typeface="Calibri"/>
            </a:endParaRPr>
          </a:p>
          <a:p>
            <a:pPr marL="374015" indent="-36131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74015" algn="l"/>
              </a:tabLst>
            </a:pPr>
            <a:r>
              <a:rPr dirty="0" sz="3000">
                <a:latin typeface="Calibri"/>
                <a:cs typeface="Calibri"/>
              </a:rPr>
              <a:t>National</a:t>
            </a:r>
            <a:r>
              <a:rPr dirty="0" sz="3000" spc="-5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Lottery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=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£1.85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billion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82353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Where</a:t>
            </a:r>
            <a:r>
              <a:rPr dirty="0" spc="-50"/>
              <a:t> </a:t>
            </a:r>
            <a:r>
              <a:rPr dirty="0"/>
              <a:t>can</a:t>
            </a:r>
            <a:r>
              <a:rPr dirty="0" spc="-40"/>
              <a:t> </a:t>
            </a:r>
            <a:r>
              <a:rPr dirty="0"/>
              <a:t>we</a:t>
            </a:r>
            <a:r>
              <a:rPr dirty="0" spc="-40"/>
              <a:t> </a:t>
            </a:r>
            <a:r>
              <a:rPr dirty="0"/>
              <a:t>find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 spc="-10"/>
              <a:t>information?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4896" y="1493325"/>
            <a:ext cx="6174193" cy="411611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38100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Charity</a:t>
            </a:r>
            <a:r>
              <a:rPr dirty="0" spc="-15"/>
              <a:t> </a:t>
            </a:r>
            <a:r>
              <a:rPr dirty="0" spc="-30"/>
              <a:t>Registers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30225" y="1641398"/>
            <a:ext cx="7895590" cy="345249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342265">
              <a:lnSpc>
                <a:spcPct val="100400"/>
              </a:lnSpc>
              <a:spcBef>
                <a:spcPts val="85"/>
              </a:spcBef>
              <a:buChar char="•"/>
              <a:tabLst>
                <a:tab pos="354965" algn="l"/>
              </a:tabLst>
            </a:pPr>
            <a:r>
              <a:rPr dirty="0" sz="2800">
                <a:latin typeface="Calibri"/>
                <a:cs typeface="Calibri"/>
              </a:rPr>
              <a:t>Charity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Commission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England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Wales </a:t>
            </a:r>
            <a:r>
              <a:rPr dirty="0" u="heavy" sz="2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https://beta.charitycommission.gov.uk/charity-</a:t>
            </a:r>
            <a:r>
              <a:rPr dirty="0" u="heavy" sz="2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search/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Char char="•"/>
            </a:pPr>
            <a:endParaRPr sz="2750">
              <a:latin typeface="Calibri"/>
              <a:cs typeface="Calibri"/>
            </a:endParaRPr>
          </a:p>
          <a:p>
            <a:pPr lvl="1" marL="12700" marR="2832100" indent="456565">
              <a:lnSpc>
                <a:spcPct val="1004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z="2800">
                <a:latin typeface="Calibri"/>
                <a:cs typeface="Calibri"/>
              </a:rPr>
              <a:t>Scottish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Charity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Regulator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OSCR </a:t>
            </a:r>
            <a:r>
              <a:rPr dirty="0" u="heavy" sz="2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https://www.oscr.org.uk/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750">
              <a:latin typeface="Calibri"/>
              <a:cs typeface="Calibri"/>
            </a:endParaRPr>
          </a:p>
          <a:p>
            <a:pPr lvl="1" marL="12700" marR="930275" indent="456565">
              <a:lnSpc>
                <a:spcPct val="1004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Charity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Commission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Northern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Ireland </a:t>
            </a:r>
            <a:r>
              <a:rPr dirty="0" u="heavy" sz="2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https://www.charitycommissionni.org.uk/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33426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Free</a:t>
            </a:r>
            <a:r>
              <a:rPr dirty="0" spc="-70"/>
              <a:t> </a:t>
            </a:r>
            <a:r>
              <a:rPr dirty="0" spc="-10"/>
              <a:t>resources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69019" y="1642414"/>
            <a:ext cx="7513955" cy="821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230" indent="-303530">
              <a:lnSpc>
                <a:spcPct val="100000"/>
              </a:lnSpc>
              <a:spcBef>
                <a:spcPts val="100"/>
              </a:spcBef>
              <a:buChar char="•"/>
              <a:tabLst>
                <a:tab pos="316230" algn="l"/>
              </a:tabLst>
            </a:pPr>
            <a:r>
              <a:rPr dirty="0" sz="2600">
                <a:latin typeface="Calibri"/>
                <a:cs typeface="Calibri"/>
              </a:rPr>
              <a:t>ACF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Foundation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Giving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Trends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u="heavy" sz="2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https://www.acf.org.uk</a:t>
            </a:r>
            <a:endParaRPr sz="2600">
              <a:latin typeface="Calibri"/>
              <a:cs typeface="Calibri"/>
            </a:endParaRPr>
          </a:p>
          <a:p>
            <a:pPr marL="100965">
              <a:lnSpc>
                <a:spcPct val="100000"/>
              </a:lnSpc>
              <a:spcBef>
                <a:spcPts val="30"/>
              </a:spcBef>
              <a:tabLst>
                <a:tab pos="430530" algn="l"/>
              </a:tabLst>
            </a:pPr>
            <a:r>
              <a:rPr dirty="0" sz="2600" spc="-50">
                <a:latin typeface="Calibri"/>
                <a:cs typeface="Calibri"/>
              </a:rPr>
              <a:t>-</a:t>
            </a:r>
            <a:r>
              <a:rPr dirty="0" sz="2600">
                <a:latin typeface="Calibri"/>
                <a:cs typeface="Calibri"/>
              </a:rPr>
              <a:t>	annual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publication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reviewing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top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300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grant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makers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150" y="5669349"/>
            <a:ext cx="2400020" cy="1075017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14552" y="2532646"/>
            <a:ext cx="8766175" cy="4218305"/>
            <a:chOff x="214552" y="2532646"/>
            <a:chExt cx="8766175" cy="421830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552" y="2532646"/>
              <a:ext cx="3502371" cy="258173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5763" y="2532646"/>
              <a:ext cx="3544762" cy="210748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8870" y="4108937"/>
              <a:ext cx="3648303" cy="2641523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280" y="168400"/>
            <a:ext cx="5451678" cy="6081547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33426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Free</a:t>
            </a:r>
            <a:r>
              <a:rPr dirty="0" spc="-70"/>
              <a:t> </a:t>
            </a:r>
            <a:r>
              <a:rPr dirty="0" spc="-10"/>
              <a:t>resources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69019" y="1642414"/>
            <a:ext cx="7753350" cy="325183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430530" marR="606425" indent="-393065">
              <a:lnSpc>
                <a:spcPct val="101000"/>
              </a:lnSpc>
              <a:spcBef>
                <a:spcPts val="65"/>
              </a:spcBef>
              <a:buChar char="•"/>
              <a:tabLst>
                <a:tab pos="430530" algn="l"/>
              </a:tabLst>
            </a:pPr>
            <a:r>
              <a:rPr dirty="0" sz="2600">
                <a:latin typeface="Calibri"/>
                <a:cs typeface="Calibri"/>
              </a:rPr>
              <a:t>Charity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Excellence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Framework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FREE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COVID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Funder Database</a:t>
            </a:r>
            <a:endParaRPr sz="2600">
              <a:latin typeface="Calibri"/>
              <a:cs typeface="Calibri"/>
            </a:endParaRPr>
          </a:p>
          <a:p>
            <a:pPr marL="430530">
              <a:lnSpc>
                <a:spcPct val="100000"/>
              </a:lnSpc>
              <a:spcBef>
                <a:spcPts val="30"/>
              </a:spcBef>
            </a:pPr>
            <a:r>
              <a:rPr dirty="0" u="heavy" sz="2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https://www.charityexcellence.co.uk/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Calibri"/>
              <a:cs typeface="Calibri"/>
            </a:endParaRPr>
          </a:p>
          <a:p>
            <a:pPr marL="316230" indent="-303530">
              <a:lnSpc>
                <a:spcPct val="100000"/>
              </a:lnSpc>
              <a:buChar char="•"/>
              <a:tabLst>
                <a:tab pos="316230" algn="l"/>
              </a:tabLst>
            </a:pPr>
            <a:r>
              <a:rPr dirty="0" sz="2600">
                <a:latin typeface="Calibri"/>
                <a:cs typeface="Calibri"/>
              </a:rPr>
              <a:t>360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Degree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Giving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u="heavy" sz="2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http://grantnav.threesixtygiving.org/</a:t>
            </a:r>
            <a:endParaRPr sz="26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30"/>
              </a:spcBef>
              <a:tabLst>
                <a:tab pos="430530" algn="l"/>
              </a:tabLst>
            </a:pPr>
            <a:r>
              <a:rPr dirty="0" sz="2600" spc="-50">
                <a:latin typeface="Arial"/>
                <a:cs typeface="Arial"/>
              </a:rPr>
              <a:t>-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Calibri"/>
                <a:cs typeface="Calibri"/>
              </a:rPr>
              <a:t>grant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giving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data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from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142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funders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Calibri"/>
              <a:cs typeface="Calibri"/>
            </a:endParaRPr>
          </a:p>
          <a:p>
            <a:pPr marL="315595" indent="-2635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15595" algn="l"/>
              </a:tabLst>
            </a:pPr>
            <a:r>
              <a:rPr dirty="0" sz="2800">
                <a:latin typeface="Calibri"/>
                <a:cs typeface="Calibri"/>
              </a:rPr>
              <a:t>Competitors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websites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accounts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150" y="5669349"/>
            <a:ext cx="2400020" cy="107501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33426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Free</a:t>
            </a:r>
            <a:r>
              <a:rPr dirty="0" spc="-70"/>
              <a:t> </a:t>
            </a:r>
            <a:r>
              <a:rPr dirty="0" spc="-10"/>
              <a:t>resources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44070" y="1641398"/>
            <a:ext cx="8020684" cy="30238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455930" marR="1280160" indent="-443865">
              <a:lnSpc>
                <a:spcPct val="100400"/>
              </a:lnSpc>
              <a:spcBef>
                <a:spcPts val="85"/>
              </a:spcBef>
              <a:buFont typeface="Arial"/>
              <a:buChar char="●"/>
              <a:tabLst>
                <a:tab pos="455930" algn="l"/>
              </a:tabLst>
            </a:pPr>
            <a:r>
              <a:rPr dirty="0" sz="2800">
                <a:latin typeface="Calibri"/>
                <a:cs typeface="Calibri"/>
              </a:rPr>
              <a:t>Livery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Companies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Database </a:t>
            </a:r>
            <a:r>
              <a:rPr dirty="0" u="heavy" sz="2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http://liverydatabase.liverycompanies.info/</a:t>
            </a:r>
            <a:endParaRPr sz="2800">
              <a:latin typeface="Calibri"/>
              <a:cs typeface="Calibri"/>
            </a:endParaRPr>
          </a:p>
          <a:p>
            <a:pPr marL="455930" marR="224790" indent="-347345">
              <a:lnSpc>
                <a:spcPct val="100400"/>
              </a:lnSpc>
              <a:tabLst>
                <a:tab pos="455930" algn="l"/>
              </a:tabLst>
            </a:pPr>
            <a:r>
              <a:rPr dirty="0" sz="2800" spc="-50">
                <a:latin typeface="Arial"/>
                <a:cs typeface="Arial"/>
              </a:rPr>
              <a:t>-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>
                <a:latin typeface="Calibri"/>
                <a:cs typeface="Calibri"/>
              </a:rPr>
              <a:t>110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livery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companies,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comprising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London's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ancient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modern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trade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associations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guilds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Calibri"/>
              <a:cs typeface="Calibri"/>
            </a:endParaRPr>
          </a:p>
          <a:p>
            <a:pPr marL="455930" marR="5080" indent="-443865">
              <a:lnSpc>
                <a:spcPct val="100400"/>
              </a:lnSpc>
              <a:buFont typeface="Arial"/>
              <a:buChar char="●"/>
              <a:tabLst>
                <a:tab pos="455930" algn="l"/>
              </a:tabLst>
            </a:pPr>
            <a:r>
              <a:rPr dirty="0" sz="2800">
                <a:latin typeface="Calibri"/>
                <a:cs typeface="Calibri"/>
              </a:rPr>
              <a:t>101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Ways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Grow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Your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Prospect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List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-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Alicia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Granger </a:t>
            </a:r>
            <a:r>
              <a:rPr dirty="0" u="heavy" sz="2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https://www.aliciagrainger.co.uk/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592709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Free</a:t>
            </a:r>
            <a:r>
              <a:rPr dirty="0" spc="-85"/>
              <a:t> </a:t>
            </a:r>
            <a:r>
              <a:rPr dirty="0"/>
              <a:t>resources</a:t>
            </a:r>
            <a:r>
              <a:rPr dirty="0" spc="-75"/>
              <a:t> </a:t>
            </a:r>
            <a:r>
              <a:rPr dirty="0"/>
              <a:t>-</a:t>
            </a:r>
            <a:r>
              <a:rPr dirty="0" spc="-70"/>
              <a:t> </a:t>
            </a:r>
            <a:r>
              <a:rPr dirty="0" spc="-10"/>
              <a:t>Facebook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30225" y="1641906"/>
            <a:ext cx="7811770" cy="2075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229"/>
              </a:lnSpc>
              <a:spcBef>
                <a:spcPts val="100"/>
              </a:spcBef>
            </a:pPr>
            <a:r>
              <a:rPr dirty="0" sz="2700" b="1">
                <a:solidFill>
                  <a:srgbClr val="050505"/>
                </a:solidFill>
                <a:latin typeface="Calibri"/>
                <a:cs typeface="Calibri"/>
              </a:rPr>
              <a:t>Fundraising</a:t>
            </a:r>
            <a:r>
              <a:rPr dirty="0" sz="2700" spc="-110" b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2700" spc="-20" b="1">
                <a:solidFill>
                  <a:srgbClr val="050505"/>
                </a:solidFill>
                <a:latin typeface="Calibri"/>
                <a:cs typeface="Calibri"/>
              </a:rPr>
              <a:t>Chat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29"/>
              </a:lnSpc>
            </a:pPr>
            <a:r>
              <a:rPr dirty="0" u="heavy" sz="2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https://www.facebook.com/groups/FundraisingChat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Calibri"/>
              <a:cs typeface="Calibri"/>
            </a:endParaRPr>
          </a:p>
          <a:p>
            <a:pPr marL="12700">
              <a:lnSpc>
                <a:spcPts val="3229"/>
              </a:lnSpc>
            </a:pPr>
            <a:r>
              <a:rPr dirty="0" sz="2700" spc="-10" b="1">
                <a:solidFill>
                  <a:srgbClr val="050505"/>
                </a:solidFill>
                <a:latin typeface="Calibri"/>
                <a:cs typeface="Calibri"/>
              </a:rPr>
              <a:t>Trust</a:t>
            </a:r>
            <a:r>
              <a:rPr dirty="0" sz="2700" spc="-135" b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050505"/>
                </a:solidFill>
                <a:latin typeface="Calibri"/>
                <a:cs typeface="Calibri"/>
              </a:rPr>
              <a:t>Fundraising</a:t>
            </a:r>
            <a:r>
              <a:rPr dirty="0" sz="2700" spc="-120" b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2700" spc="-25" b="1">
                <a:solidFill>
                  <a:srgbClr val="050505"/>
                </a:solidFill>
                <a:latin typeface="Calibri"/>
                <a:cs typeface="Calibri"/>
              </a:rPr>
              <a:t>Hub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35"/>
              </a:lnSpc>
            </a:pPr>
            <a:r>
              <a:rPr dirty="0" u="heavy" sz="27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https://www.facebook.com/groups/trustfundraisinghub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571690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Free</a:t>
            </a:r>
            <a:r>
              <a:rPr dirty="0" spc="-80"/>
              <a:t> </a:t>
            </a:r>
            <a:r>
              <a:rPr dirty="0"/>
              <a:t>&amp;</a:t>
            </a:r>
            <a:r>
              <a:rPr dirty="0" spc="-70"/>
              <a:t> </a:t>
            </a:r>
            <a:r>
              <a:rPr dirty="0"/>
              <a:t>Paid</a:t>
            </a:r>
            <a:r>
              <a:rPr dirty="0" spc="-70"/>
              <a:t> </a:t>
            </a:r>
            <a:r>
              <a:rPr dirty="0"/>
              <a:t>for</a:t>
            </a:r>
            <a:r>
              <a:rPr dirty="0" spc="-70"/>
              <a:t> </a:t>
            </a:r>
            <a:r>
              <a:rPr dirty="0" spc="-10"/>
              <a:t>resources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2599" y="1643430"/>
            <a:ext cx="8538845" cy="401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Directory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Social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Change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(DSC)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u="heavy" sz="2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https://www.dsc.org.uk</a:t>
            </a:r>
            <a:endParaRPr sz="2400">
              <a:latin typeface="Calibri"/>
              <a:cs typeface="Calibri"/>
            </a:endParaRPr>
          </a:p>
          <a:p>
            <a:pPr marL="469265" indent="-329565">
              <a:lnSpc>
                <a:spcPts val="2850"/>
              </a:lnSpc>
              <a:buFont typeface="Arial"/>
              <a:buChar char="-"/>
              <a:tabLst>
                <a:tab pos="469265" algn="l"/>
                <a:tab pos="2923540" algn="l"/>
              </a:tabLst>
            </a:pPr>
            <a:r>
              <a:rPr dirty="0" sz="2400">
                <a:latin typeface="Calibri"/>
                <a:cs typeface="Calibri"/>
              </a:rPr>
              <a:t>Printed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Directories</a:t>
            </a:r>
            <a:r>
              <a:rPr dirty="0" sz="2400">
                <a:latin typeface="Calibri"/>
                <a:cs typeface="Calibri"/>
              </a:rPr>
              <a:t>	-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available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FREE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library</a:t>
            </a:r>
            <a:endParaRPr sz="2400">
              <a:latin typeface="Calibri"/>
              <a:cs typeface="Calibri"/>
            </a:endParaRPr>
          </a:p>
          <a:p>
            <a:pPr marL="469265" indent="-329565">
              <a:lnSpc>
                <a:spcPts val="2865"/>
              </a:lnSpc>
              <a:buFont typeface="Arial"/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Funds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Online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u="heavy" sz="2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https://fundsonline.org.uk/</a:t>
            </a:r>
            <a:r>
              <a:rPr dirty="0" sz="2400" spc="2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(£410+VAT)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-"/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dirty="0" sz="2400" b="1">
                <a:latin typeface="Calibri"/>
                <a:cs typeface="Calibri"/>
              </a:rPr>
              <a:t>NCVO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MY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Funding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Central</a:t>
            </a:r>
            <a:endParaRPr sz="2400">
              <a:latin typeface="Calibri"/>
              <a:cs typeface="Calibri"/>
            </a:endParaRPr>
          </a:p>
          <a:p>
            <a:pPr marL="469265" indent="-329565">
              <a:lnSpc>
                <a:spcPts val="2850"/>
              </a:lnSpc>
              <a:buFont typeface="Arial"/>
              <a:buChar char="-"/>
              <a:tabLst>
                <a:tab pos="469265" algn="l"/>
              </a:tabLst>
            </a:pPr>
            <a:r>
              <a:rPr dirty="0" sz="2400" b="1">
                <a:latin typeface="Calibri"/>
                <a:cs typeface="Calibri"/>
              </a:rPr>
              <a:t>FREE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charities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under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£30k,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Up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£50k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£50+VAT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up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under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ts val="2850"/>
              </a:lnSpc>
            </a:pPr>
            <a:r>
              <a:rPr dirty="0" sz="2400">
                <a:latin typeface="Calibri"/>
                <a:cs typeface="Calibri"/>
              </a:rPr>
              <a:t>£1mill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£300+VAT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u="heavy" sz="2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https://www.myfundingcentral.co.uk/</a:t>
            </a:r>
            <a:endParaRPr sz="2400">
              <a:latin typeface="Calibri"/>
              <a:cs typeface="Calibri"/>
            </a:endParaRPr>
          </a:p>
          <a:p>
            <a:pPr marL="469265" indent="-329565">
              <a:lnSpc>
                <a:spcPts val="2865"/>
              </a:lnSpc>
              <a:buFont typeface="Arial"/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£1mill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+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GrantFinder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u="heavy" sz="24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www.grantfinder.co.uk/funding-</a:t>
            </a:r>
            <a:r>
              <a:rPr dirty="0" u="heavy" sz="2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services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-"/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  <a:spcBef>
                <a:spcPts val="5"/>
              </a:spcBef>
            </a:pPr>
            <a:r>
              <a:rPr dirty="0" sz="2400" b="1">
                <a:latin typeface="Calibri"/>
                <a:cs typeface="Calibri"/>
              </a:rPr>
              <a:t>Grants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Online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u="heavy" sz="2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www.grantsonline.org.uk</a:t>
            </a:r>
            <a:endParaRPr sz="2400">
              <a:latin typeface="Calibri"/>
              <a:cs typeface="Calibri"/>
            </a:endParaRPr>
          </a:p>
          <a:p>
            <a:pPr marL="469265" indent="-329565">
              <a:lnSpc>
                <a:spcPts val="2865"/>
              </a:lnSpc>
              <a:buFont typeface="Arial"/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Various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Subscription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options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FREE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Newsletter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651700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Charity</a:t>
            </a:r>
            <a:r>
              <a:rPr dirty="0" spc="-40"/>
              <a:t> </a:t>
            </a:r>
            <a:r>
              <a:rPr dirty="0"/>
              <a:t>Commission</a:t>
            </a:r>
            <a:r>
              <a:rPr dirty="0" spc="-25"/>
              <a:t> </a:t>
            </a:r>
            <a:r>
              <a:rPr dirty="0" spc="-30"/>
              <a:t>Website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0225" y="1585772"/>
            <a:ext cx="2882265" cy="3530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1445">
              <a:lnSpc>
                <a:spcPct val="114999"/>
              </a:lnSpc>
              <a:spcBef>
                <a:spcPts val="100"/>
              </a:spcBef>
            </a:pPr>
            <a:r>
              <a:rPr dirty="0" sz="2500" b="1">
                <a:latin typeface="Calibri"/>
                <a:cs typeface="Calibri"/>
              </a:rPr>
              <a:t>Searchable</a:t>
            </a:r>
            <a:r>
              <a:rPr dirty="0" sz="2500">
                <a:latin typeface="Calibri"/>
                <a:cs typeface="Calibri"/>
              </a:rPr>
              <a:t>:</a:t>
            </a:r>
            <a:r>
              <a:rPr dirty="0" sz="2500" spc="-95">
                <a:latin typeface="Calibri"/>
                <a:cs typeface="Calibri"/>
              </a:rPr>
              <a:t> </a:t>
            </a:r>
            <a:r>
              <a:rPr dirty="0" sz="2500" spc="-35">
                <a:latin typeface="Calibri"/>
                <a:cs typeface="Calibri"/>
              </a:rPr>
              <a:t>You</a:t>
            </a:r>
            <a:r>
              <a:rPr dirty="0" sz="2500" spc="-80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can </a:t>
            </a:r>
            <a:r>
              <a:rPr dirty="0" sz="2500">
                <a:latin typeface="Calibri"/>
                <a:cs typeface="Calibri"/>
              </a:rPr>
              <a:t>search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register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of </a:t>
            </a:r>
            <a:r>
              <a:rPr dirty="0" sz="2500">
                <a:latin typeface="Calibri"/>
                <a:cs typeface="Calibri"/>
              </a:rPr>
              <a:t>charities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England </a:t>
            </a:r>
            <a:r>
              <a:rPr dirty="0" sz="2500">
                <a:latin typeface="Calibri"/>
                <a:cs typeface="Calibri"/>
              </a:rPr>
              <a:t>and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Wales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</a:pPr>
            <a:r>
              <a:rPr dirty="0" sz="2500" b="1">
                <a:latin typeface="Calibri"/>
                <a:cs typeface="Calibri"/>
              </a:rPr>
              <a:t>Research</a:t>
            </a:r>
            <a:r>
              <a:rPr dirty="0" sz="2500">
                <a:latin typeface="Calibri"/>
                <a:cs typeface="Calibri"/>
              </a:rPr>
              <a:t>: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find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out </a:t>
            </a:r>
            <a:r>
              <a:rPr dirty="0" sz="2500">
                <a:latin typeface="Calibri"/>
                <a:cs typeface="Calibri"/>
              </a:rPr>
              <a:t>more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about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those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you </a:t>
            </a:r>
            <a:r>
              <a:rPr dirty="0" sz="2500">
                <a:latin typeface="Calibri"/>
                <a:cs typeface="Calibri"/>
              </a:rPr>
              <a:t>want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to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apply</a:t>
            </a:r>
            <a:r>
              <a:rPr dirty="0" sz="2500" spc="-30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to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8447" y="1706421"/>
            <a:ext cx="4801603" cy="403242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976185"/>
            <a:ext cx="791083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Lucy</a:t>
            </a:r>
            <a:r>
              <a:rPr dirty="0" spc="-30"/>
              <a:t> </a:t>
            </a:r>
            <a:r>
              <a:rPr dirty="0"/>
              <a:t>Stone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-30"/>
              <a:t> </a:t>
            </a:r>
            <a:r>
              <a:rPr dirty="0"/>
              <a:t>Helping</a:t>
            </a:r>
            <a:r>
              <a:rPr dirty="0" spc="-30"/>
              <a:t> </a:t>
            </a:r>
            <a:r>
              <a:rPr dirty="0"/>
              <a:t>not</a:t>
            </a:r>
            <a:r>
              <a:rPr dirty="0" spc="-3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 spc="-10"/>
              <a:t>profits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76287" y="1621917"/>
            <a:ext cx="7825740" cy="3549650"/>
          </a:xfrm>
          <a:prstGeom prst="rect">
            <a:avLst/>
          </a:prstGeom>
        </p:spPr>
        <p:txBody>
          <a:bodyPr wrap="square" lIns="0" tIns="245110" rIns="0" bIns="0" rtlCol="0" vert="horz">
            <a:spAutoFit/>
          </a:bodyPr>
          <a:lstStyle/>
          <a:p>
            <a:pPr marL="634365" indent="-621665">
              <a:lnSpc>
                <a:spcPct val="100000"/>
              </a:lnSpc>
              <a:spcBef>
                <a:spcPts val="1930"/>
              </a:spcBef>
              <a:buFont typeface="MS PGothic"/>
              <a:buChar char="➔"/>
              <a:tabLst>
                <a:tab pos="634365" algn="l"/>
              </a:tabLst>
            </a:pPr>
            <a:r>
              <a:rPr dirty="0" sz="3100">
                <a:latin typeface="Calibri"/>
                <a:cs typeface="Calibri"/>
              </a:rPr>
              <a:t>Increase</a:t>
            </a:r>
            <a:r>
              <a:rPr dirty="0" sz="3100" spc="-9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Grant,</a:t>
            </a:r>
            <a:r>
              <a:rPr dirty="0" sz="3100" spc="-85">
                <a:latin typeface="Calibri"/>
                <a:cs typeface="Calibri"/>
              </a:rPr>
              <a:t> </a:t>
            </a:r>
            <a:r>
              <a:rPr dirty="0" sz="3100" spc="-20">
                <a:latin typeface="Calibri"/>
                <a:cs typeface="Calibri"/>
              </a:rPr>
              <a:t>Trust</a:t>
            </a:r>
            <a:r>
              <a:rPr dirty="0" sz="3100" spc="-9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and</a:t>
            </a:r>
            <a:r>
              <a:rPr dirty="0" sz="3100" spc="-8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Foundation</a:t>
            </a:r>
            <a:r>
              <a:rPr dirty="0" sz="3100" spc="-8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income</a:t>
            </a:r>
            <a:endParaRPr sz="3100">
              <a:latin typeface="Calibri"/>
              <a:cs typeface="Calibri"/>
            </a:endParaRPr>
          </a:p>
          <a:p>
            <a:pPr marL="634365" indent="-621665">
              <a:lnSpc>
                <a:spcPct val="100000"/>
              </a:lnSpc>
              <a:spcBef>
                <a:spcPts val="1830"/>
              </a:spcBef>
              <a:buFont typeface="MS PGothic"/>
              <a:buChar char="➔"/>
              <a:tabLst>
                <a:tab pos="634365" algn="l"/>
              </a:tabLst>
            </a:pPr>
            <a:r>
              <a:rPr dirty="0" sz="3100">
                <a:latin typeface="Calibri"/>
                <a:cs typeface="Calibri"/>
              </a:rPr>
              <a:t>Develop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new</a:t>
            </a:r>
            <a:r>
              <a:rPr dirty="0" sz="3100" spc="-4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income</a:t>
            </a:r>
            <a:r>
              <a:rPr dirty="0" sz="3100" spc="-40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streams</a:t>
            </a:r>
            <a:endParaRPr sz="3100">
              <a:latin typeface="Calibri"/>
              <a:cs typeface="Calibri"/>
            </a:endParaRPr>
          </a:p>
          <a:p>
            <a:pPr marL="634365" indent="-621665">
              <a:lnSpc>
                <a:spcPct val="100000"/>
              </a:lnSpc>
              <a:spcBef>
                <a:spcPts val="1830"/>
              </a:spcBef>
              <a:buFont typeface="MS PGothic"/>
              <a:buChar char="➔"/>
              <a:tabLst>
                <a:tab pos="634365" algn="l"/>
              </a:tabLst>
            </a:pPr>
            <a:r>
              <a:rPr dirty="0" sz="3100">
                <a:latin typeface="Calibri"/>
                <a:cs typeface="Calibri"/>
              </a:rPr>
              <a:t>Improve</a:t>
            </a:r>
            <a:r>
              <a:rPr dirty="0" sz="3100" spc="-10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relationships</a:t>
            </a:r>
            <a:r>
              <a:rPr dirty="0" sz="3100" spc="-9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with</a:t>
            </a:r>
            <a:r>
              <a:rPr dirty="0" sz="3100" spc="-8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funders</a:t>
            </a:r>
            <a:endParaRPr sz="3100">
              <a:latin typeface="Calibri"/>
              <a:cs typeface="Calibri"/>
            </a:endParaRPr>
          </a:p>
          <a:p>
            <a:pPr marL="634365" indent="-621665">
              <a:lnSpc>
                <a:spcPct val="100000"/>
              </a:lnSpc>
              <a:spcBef>
                <a:spcPts val="1830"/>
              </a:spcBef>
              <a:buFont typeface="MS PGothic"/>
              <a:buChar char="➔"/>
              <a:tabLst>
                <a:tab pos="634365" algn="l"/>
              </a:tabLst>
            </a:pPr>
            <a:r>
              <a:rPr dirty="0" sz="3100">
                <a:latin typeface="Calibri"/>
                <a:cs typeface="Calibri"/>
              </a:rPr>
              <a:t>Arts</a:t>
            </a:r>
            <a:r>
              <a:rPr dirty="0" sz="3100" spc="-3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&amp;</a:t>
            </a:r>
            <a:r>
              <a:rPr dirty="0" sz="3100" spc="-3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Cultural</a:t>
            </a:r>
            <a:r>
              <a:rPr dirty="0" sz="3100" spc="-3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organisations</a:t>
            </a:r>
            <a:endParaRPr sz="3100">
              <a:latin typeface="Calibri"/>
              <a:cs typeface="Calibri"/>
            </a:endParaRPr>
          </a:p>
          <a:p>
            <a:pPr marL="634365" indent="-621665">
              <a:lnSpc>
                <a:spcPct val="100000"/>
              </a:lnSpc>
              <a:spcBef>
                <a:spcPts val="1830"/>
              </a:spcBef>
              <a:buFont typeface="MS PGothic"/>
              <a:buChar char="➔"/>
              <a:tabLst>
                <a:tab pos="634365" algn="l"/>
              </a:tabLst>
            </a:pPr>
            <a:r>
              <a:rPr dirty="0" sz="3100">
                <a:latin typeface="Calibri"/>
                <a:cs typeface="Calibri"/>
              </a:rPr>
              <a:t>Sussex</a:t>
            </a:r>
            <a:r>
              <a:rPr dirty="0" sz="3100" spc="-10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Grassroots</a:t>
            </a:r>
            <a:r>
              <a:rPr dirty="0" sz="3100" spc="-9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Organisations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511133" y="642961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2925" y="842695"/>
            <a:ext cx="649160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180"/>
              </a:lnSpc>
            </a:pPr>
            <a:r>
              <a:rPr dirty="0" sz="4400">
                <a:latin typeface="Calibri"/>
                <a:cs typeface="Calibri"/>
              </a:rPr>
              <a:t>Charity</a:t>
            </a:r>
            <a:r>
              <a:rPr dirty="0" sz="4400" spc="-3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Commission</a:t>
            </a:r>
            <a:r>
              <a:rPr dirty="0" sz="4400" spc="-25">
                <a:latin typeface="Calibri"/>
                <a:cs typeface="Calibri"/>
              </a:rPr>
              <a:t> </a:t>
            </a:r>
            <a:r>
              <a:rPr dirty="0" sz="4400" spc="-40">
                <a:latin typeface="Calibri"/>
                <a:cs typeface="Calibri"/>
              </a:rPr>
              <a:t>Website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487222"/>
            <a:ext cx="9144000" cy="4949190"/>
            <a:chOff x="0" y="487222"/>
            <a:chExt cx="9144000" cy="49491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87222"/>
              <a:ext cx="9144000" cy="494865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178205" y="2796692"/>
              <a:ext cx="1595755" cy="330200"/>
            </a:xfrm>
            <a:custGeom>
              <a:avLst/>
              <a:gdLst/>
              <a:ahLst/>
              <a:cxnLst/>
              <a:rect l="l" t="t" r="r" b="b"/>
              <a:pathLst>
                <a:path w="1595754" h="330200">
                  <a:moveTo>
                    <a:pt x="164846" y="0"/>
                  </a:moveTo>
                  <a:lnTo>
                    <a:pt x="0" y="164858"/>
                  </a:lnTo>
                  <a:lnTo>
                    <a:pt x="164846" y="329704"/>
                  </a:lnTo>
                  <a:lnTo>
                    <a:pt x="164846" y="247281"/>
                  </a:lnTo>
                  <a:lnTo>
                    <a:pt x="1595691" y="247281"/>
                  </a:lnTo>
                  <a:lnTo>
                    <a:pt x="1595691" y="82435"/>
                  </a:lnTo>
                  <a:lnTo>
                    <a:pt x="164846" y="82435"/>
                  </a:lnTo>
                  <a:lnTo>
                    <a:pt x="1648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178205" y="2796692"/>
              <a:ext cx="1595755" cy="330200"/>
            </a:xfrm>
            <a:custGeom>
              <a:avLst/>
              <a:gdLst/>
              <a:ahLst/>
              <a:cxnLst/>
              <a:rect l="l" t="t" r="r" b="b"/>
              <a:pathLst>
                <a:path w="1595754" h="330200">
                  <a:moveTo>
                    <a:pt x="1595691" y="82435"/>
                  </a:moveTo>
                  <a:lnTo>
                    <a:pt x="164846" y="82435"/>
                  </a:lnTo>
                  <a:lnTo>
                    <a:pt x="164846" y="0"/>
                  </a:lnTo>
                  <a:lnTo>
                    <a:pt x="0" y="164858"/>
                  </a:lnTo>
                  <a:lnTo>
                    <a:pt x="164846" y="329704"/>
                  </a:lnTo>
                  <a:lnTo>
                    <a:pt x="164846" y="247281"/>
                  </a:lnTo>
                  <a:lnTo>
                    <a:pt x="1595691" y="247281"/>
                  </a:lnTo>
                  <a:lnTo>
                    <a:pt x="1595691" y="824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340003" y="3346437"/>
            <a:ext cx="9340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latin typeface="Calibri"/>
                <a:cs typeface="Calibri"/>
              </a:rPr>
              <a:t>Click </a:t>
            </a:r>
            <a:r>
              <a:rPr dirty="0" sz="2700" spc="-20">
                <a:latin typeface="Calibri"/>
                <a:cs typeface="Calibri"/>
              </a:rPr>
              <a:t>search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3890924" y="5822036"/>
            <a:ext cx="49784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https://register-</a:t>
            </a:r>
            <a:r>
              <a:rPr dirty="0" u="heavy" sz="14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of-</a:t>
            </a:r>
            <a:r>
              <a:rPr dirty="0" u="heavy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charities.charitycommission.gov.uk/charity-search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2925" y="842695"/>
            <a:ext cx="649160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180"/>
              </a:lnSpc>
            </a:pPr>
            <a:r>
              <a:rPr dirty="0" sz="4400">
                <a:latin typeface="Calibri"/>
                <a:cs typeface="Calibri"/>
              </a:rPr>
              <a:t>Charity</a:t>
            </a:r>
            <a:r>
              <a:rPr dirty="0" sz="4400" spc="-3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Commission</a:t>
            </a:r>
            <a:r>
              <a:rPr dirty="0" sz="4400" spc="-25">
                <a:latin typeface="Calibri"/>
                <a:cs typeface="Calibri"/>
              </a:rPr>
              <a:t> </a:t>
            </a:r>
            <a:r>
              <a:rPr dirty="0" sz="4400" spc="-40">
                <a:latin typeface="Calibri"/>
                <a:cs typeface="Calibri"/>
              </a:rPr>
              <a:t>Website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4822"/>
            <a:ext cx="9144000" cy="530676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340003" y="3236785"/>
            <a:ext cx="1444625" cy="2082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latin typeface="Calibri"/>
                <a:cs typeface="Calibri"/>
              </a:rPr>
              <a:t>Download </a:t>
            </a:r>
            <a:r>
              <a:rPr dirty="0" sz="2700" spc="-20">
                <a:latin typeface="Calibri"/>
                <a:cs typeface="Calibri"/>
              </a:rPr>
              <a:t>when </a:t>
            </a:r>
            <a:r>
              <a:rPr dirty="0" sz="2700" spc="-10">
                <a:latin typeface="Calibri"/>
                <a:cs typeface="Calibri"/>
              </a:rPr>
              <a:t>under 10,000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700" spc="-10">
                <a:latin typeface="Calibri"/>
                <a:cs typeface="Calibri"/>
              </a:rPr>
              <a:t>record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262215" y="2634995"/>
            <a:ext cx="1605280" cy="339725"/>
            <a:chOff x="7262215" y="2634995"/>
            <a:chExt cx="1605280" cy="339725"/>
          </a:xfrm>
        </p:grpSpPr>
        <p:sp>
          <p:nvSpPr>
            <p:cNvPr id="6" name="object 6" descr=""/>
            <p:cNvSpPr/>
            <p:nvPr/>
          </p:nvSpPr>
          <p:spPr>
            <a:xfrm>
              <a:off x="7266978" y="2639758"/>
              <a:ext cx="1595755" cy="330200"/>
            </a:xfrm>
            <a:custGeom>
              <a:avLst/>
              <a:gdLst/>
              <a:ahLst/>
              <a:cxnLst/>
              <a:rect l="l" t="t" r="r" b="b"/>
              <a:pathLst>
                <a:path w="1595754" h="330200">
                  <a:moveTo>
                    <a:pt x="164846" y="0"/>
                  </a:moveTo>
                  <a:lnTo>
                    <a:pt x="0" y="164858"/>
                  </a:lnTo>
                  <a:lnTo>
                    <a:pt x="164846" y="329704"/>
                  </a:lnTo>
                  <a:lnTo>
                    <a:pt x="164846" y="247281"/>
                  </a:lnTo>
                  <a:lnTo>
                    <a:pt x="1595691" y="247281"/>
                  </a:lnTo>
                  <a:lnTo>
                    <a:pt x="1595691" y="82423"/>
                  </a:lnTo>
                  <a:lnTo>
                    <a:pt x="164846" y="82423"/>
                  </a:lnTo>
                  <a:lnTo>
                    <a:pt x="1648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266978" y="2639758"/>
              <a:ext cx="1595755" cy="330200"/>
            </a:xfrm>
            <a:custGeom>
              <a:avLst/>
              <a:gdLst/>
              <a:ahLst/>
              <a:cxnLst/>
              <a:rect l="l" t="t" r="r" b="b"/>
              <a:pathLst>
                <a:path w="1595754" h="330200">
                  <a:moveTo>
                    <a:pt x="1595691" y="82423"/>
                  </a:moveTo>
                  <a:lnTo>
                    <a:pt x="164846" y="82423"/>
                  </a:lnTo>
                  <a:lnTo>
                    <a:pt x="164846" y="0"/>
                  </a:lnTo>
                  <a:lnTo>
                    <a:pt x="0" y="164858"/>
                  </a:lnTo>
                  <a:lnTo>
                    <a:pt x="164846" y="329704"/>
                  </a:lnTo>
                  <a:lnTo>
                    <a:pt x="164846" y="247281"/>
                  </a:lnTo>
                  <a:lnTo>
                    <a:pt x="1595691" y="247281"/>
                  </a:lnTo>
                  <a:lnTo>
                    <a:pt x="1595691" y="824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2925" y="842695"/>
            <a:ext cx="649160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180"/>
              </a:lnSpc>
            </a:pPr>
            <a:r>
              <a:rPr dirty="0" sz="4400">
                <a:latin typeface="Calibri"/>
                <a:cs typeface="Calibri"/>
              </a:rPr>
              <a:t>Charity</a:t>
            </a:r>
            <a:r>
              <a:rPr dirty="0" sz="4400" spc="-3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Commission</a:t>
            </a:r>
            <a:r>
              <a:rPr dirty="0" sz="4400" spc="-25">
                <a:latin typeface="Calibri"/>
                <a:cs typeface="Calibri"/>
              </a:rPr>
              <a:t> </a:t>
            </a:r>
            <a:r>
              <a:rPr dirty="0" sz="4400" spc="-40">
                <a:latin typeface="Calibri"/>
                <a:cs typeface="Calibri"/>
              </a:rPr>
              <a:t>Website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487222"/>
            <a:ext cx="9144000" cy="4949190"/>
            <a:chOff x="0" y="487222"/>
            <a:chExt cx="9144000" cy="49491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87222"/>
              <a:ext cx="9144000" cy="494865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158228" y="3175228"/>
              <a:ext cx="1595755" cy="330200"/>
            </a:xfrm>
            <a:custGeom>
              <a:avLst/>
              <a:gdLst/>
              <a:ahLst/>
              <a:cxnLst/>
              <a:rect l="l" t="t" r="r" b="b"/>
              <a:pathLst>
                <a:path w="1595754" h="330200">
                  <a:moveTo>
                    <a:pt x="164846" y="0"/>
                  </a:moveTo>
                  <a:lnTo>
                    <a:pt x="0" y="164846"/>
                  </a:lnTo>
                  <a:lnTo>
                    <a:pt x="164846" y="329704"/>
                  </a:lnTo>
                  <a:lnTo>
                    <a:pt x="164846" y="247269"/>
                  </a:lnTo>
                  <a:lnTo>
                    <a:pt x="1595704" y="247269"/>
                  </a:lnTo>
                  <a:lnTo>
                    <a:pt x="1595704" y="82423"/>
                  </a:lnTo>
                  <a:lnTo>
                    <a:pt x="164846" y="82423"/>
                  </a:lnTo>
                  <a:lnTo>
                    <a:pt x="1648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158228" y="3175228"/>
              <a:ext cx="1595755" cy="330200"/>
            </a:xfrm>
            <a:custGeom>
              <a:avLst/>
              <a:gdLst/>
              <a:ahLst/>
              <a:cxnLst/>
              <a:rect l="l" t="t" r="r" b="b"/>
              <a:pathLst>
                <a:path w="1595754" h="330200">
                  <a:moveTo>
                    <a:pt x="1595704" y="82423"/>
                  </a:moveTo>
                  <a:lnTo>
                    <a:pt x="164846" y="82423"/>
                  </a:lnTo>
                  <a:lnTo>
                    <a:pt x="164846" y="0"/>
                  </a:lnTo>
                  <a:lnTo>
                    <a:pt x="0" y="164846"/>
                  </a:lnTo>
                  <a:lnTo>
                    <a:pt x="164846" y="329704"/>
                  </a:lnTo>
                  <a:lnTo>
                    <a:pt x="164846" y="247269"/>
                  </a:lnTo>
                  <a:lnTo>
                    <a:pt x="1595704" y="247269"/>
                  </a:lnTo>
                  <a:lnTo>
                    <a:pt x="1595704" y="824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359954" y="3985488"/>
            <a:ext cx="12388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latin typeface="Calibri"/>
                <a:cs typeface="Calibri"/>
              </a:rPr>
              <a:t>Refined searches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02024"/>
            <a:ext cx="9144000" cy="6148705"/>
            <a:chOff x="0" y="602024"/>
            <a:chExt cx="9144000" cy="6148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2024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150" y="5669349"/>
              <a:ext cx="2400020" cy="108112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158228" y="3175228"/>
              <a:ext cx="1595755" cy="330200"/>
            </a:xfrm>
            <a:custGeom>
              <a:avLst/>
              <a:gdLst/>
              <a:ahLst/>
              <a:cxnLst/>
              <a:rect l="l" t="t" r="r" b="b"/>
              <a:pathLst>
                <a:path w="1595754" h="330200">
                  <a:moveTo>
                    <a:pt x="164846" y="0"/>
                  </a:moveTo>
                  <a:lnTo>
                    <a:pt x="0" y="164846"/>
                  </a:lnTo>
                  <a:lnTo>
                    <a:pt x="164846" y="329704"/>
                  </a:lnTo>
                  <a:lnTo>
                    <a:pt x="164846" y="247269"/>
                  </a:lnTo>
                  <a:lnTo>
                    <a:pt x="1595704" y="247269"/>
                  </a:lnTo>
                  <a:lnTo>
                    <a:pt x="1595704" y="82423"/>
                  </a:lnTo>
                  <a:lnTo>
                    <a:pt x="164846" y="82423"/>
                  </a:lnTo>
                  <a:lnTo>
                    <a:pt x="1648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158228" y="3175228"/>
              <a:ext cx="1595755" cy="330200"/>
            </a:xfrm>
            <a:custGeom>
              <a:avLst/>
              <a:gdLst/>
              <a:ahLst/>
              <a:cxnLst/>
              <a:rect l="l" t="t" r="r" b="b"/>
              <a:pathLst>
                <a:path w="1595754" h="330200">
                  <a:moveTo>
                    <a:pt x="1595704" y="82423"/>
                  </a:moveTo>
                  <a:lnTo>
                    <a:pt x="164846" y="82423"/>
                  </a:lnTo>
                  <a:lnTo>
                    <a:pt x="164846" y="0"/>
                  </a:lnTo>
                  <a:lnTo>
                    <a:pt x="0" y="164846"/>
                  </a:lnTo>
                  <a:lnTo>
                    <a:pt x="164846" y="329704"/>
                  </a:lnTo>
                  <a:lnTo>
                    <a:pt x="164846" y="247269"/>
                  </a:lnTo>
                  <a:lnTo>
                    <a:pt x="1595704" y="247269"/>
                  </a:lnTo>
                  <a:lnTo>
                    <a:pt x="1595704" y="824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329995" y="3646081"/>
            <a:ext cx="142811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latin typeface="Calibri"/>
                <a:cs typeface="Calibri"/>
              </a:rPr>
              <a:t>Look</a:t>
            </a:r>
            <a:r>
              <a:rPr dirty="0" sz="2700" spc="-5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for </a:t>
            </a:r>
            <a:r>
              <a:rPr dirty="0" sz="2700" spc="-10">
                <a:latin typeface="Calibri"/>
                <a:cs typeface="Calibri"/>
              </a:rPr>
              <a:t>newly </a:t>
            </a:r>
            <a:r>
              <a:rPr dirty="0" sz="2700" spc="-25">
                <a:latin typeface="Calibri"/>
                <a:cs typeface="Calibri"/>
              </a:rPr>
              <a:t>registered </a:t>
            </a:r>
            <a:r>
              <a:rPr dirty="0" sz="2700" spc="-10">
                <a:latin typeface="Calibri"/>
                <a:cs typeface="Calibri"/>
              </a:rPr>
              <a:t>charities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112" y="819772"/>
            <a:ext cx="33775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Search</a:t>
            </a:r>
            <a:r>
              <a:rPr dirty="0" spc="-80"/>
              <a:t> </a:t>
            </a:r>
            <a:r>
              <a:rPr dirty="0" spc="-10"/>
              <a:t>options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5457" y="1514919"/>
            <a:ext cx="7515225" cy="3854450"/>
          </a:xfrm>
          <a:prstGeom prst="rect">
            <a:avLst/>
          </a:prstGeom>
        </p:spPr>
        <p:txBody>
          <a:bodyPr wrap="square" lIns="0" tIns="224155" rIns="0" bIns="0" rtlCol="0" vert="horz">
            <a:spAutoFit/>
          </a:bodyPr>
          <a:lstStyle/>
          <a:p>
            <a:pPr marL="365125" indent="-352425">
              <a:lnSpc>
                <a:spcPct val="100000"/>
              </a:lnSpc>
              <a:spcBef>
                <a:spcPts val="1765"/>
              </a:spcBef>
              <a:buFont typeface="Arial"/>
              <a:buChar char="•"/>
              <a:tabLst>
                <a:tab pos="365125" algn="l"/>
              </a:tabLst>
            </a:pPr>
            <a:r>
              <a:rPr dirty="0" sz="2800">
                <a:latin typeface="Calibri"/>
                <a:cs typeface="Calibri"/>
              </a:rPr>
              <a:t>Classifications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-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Art,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General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Charity,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Disability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etc</a:t>
            </a:r>
            <a:endParaRPr sz="2800">
              <a:latin typeface="Calibri"/>
              <a:cs typeface="Calibri"/>
            </a:endParaRPr>
          </a:p>
          <a:p>
            <a:pPr marL="365760" marR="346075" indent="-353695">
              <a:lnSpc>
                <a:spcPts val="5030"/>
              </a:lnSpc>
              <a:spcBef>
                <a:spcPts val="440"/>
              </a:spcBef>
              <a:buFont typeface="Arial"/>
              <a:buChar char="•"/>
              <a:tabLst>
                <a:tab pos="365760" algn="l"/>
              </a:tabLst>
            </a:pPr>
            <a:r>
              <a:rPr dirty="0" sz="2800">
                <a:latin typeface="Calibri"/>
                <a:cs typeface="Calibri"/>
              </a:rPr>
              <a:t>Who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charity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helps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-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Children,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Older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people, </a:t>
            </a:r>
            <a:r>
              <a:rPr dirty="0" sz="2800">
                <a:latin typeface="Calibri"/>
                <a:cs typeface="Calibri"/>
              </a:rPr>
              <a:t>People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disabilities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etc</a:t>
            </a:r>
            <a:endParaRPr sz="2800">
              <a:latin typeface="Calibri"/>
              <a:cs typeface="Calibri"/>
            </a:endParaRPr>
          </a:p>
          <a:p>
            <a:pPr marL="365125" indent="-352425">
              <a:lnSpc>
                <a:spcPct val="100000"/>
              </a:lnSpc>
              <a:spcBef>
                <a:spcPts val="1215"/>
              </a:spcBef>
              <a:buFont typeface="Arial"/>
              <a:buChar char="•"/>
              <a:tabLst>
                <a:tab pos="365125" algn="l"/>
              </a:tabLst>
            </a:pPr>
            <a:r>
              <a:rPr dirty="0" sz="2800">
                <a:latin typeface="Calibri"/>
                <a:cs typeface="Calibri"/>
              </a:rPr>
              <a:t>How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charity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helps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-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40">
                <a:latin typeface="Calibri"/>
                <a:cs typeface="Calibri"/>
              </a:rPr>
              <a:t>8Makes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Grants</a:t>
            </a:r>
            <a:r>
              <a:rPr dirty="0" sz="2800" spc="-25">
                <a:latin typeface="Calibri"/>
                <a:cs typeface="Calibri"/>
              </a:rPr>
              <a:t> to</a:t>
            </a:r>
            <a:endParaRPr sz="2800">
              <a:latin typeface="Calibri"/>
              <a:cs typeface="Calibri"/>
            </a:endParaRPr>
          </a:p>
          <a:p>
            <a:pPr marL="365760">
              <a:lnSpc>
                <a:spcPct val="100000"/>
              </a:lnSpc>
              <a:spcBef>
                <a:spcPts val="1665"/>
              </a:spcBef>
            </a:pPr>
            <a:r>
              <a:rPr dirty="0" sz="2800" spc="-10">
                <a:latin typeface="Calibri"/>
                <a:cs typeface="Calibri"/>
              </a:rPr>
              <a:t>Organisations9</a:t>
            </a:r>
            <a:endParaRPr sz="2800">
              <a:latin typeface="Calibri"/>
              <a:cs typeface="Calibri"/>
            </a:endParaRPr>
          </a:p>
          <a:p>
            <a:pPr marL="365125" indent="-352425">
              <a:lnSpc>
                <a:spcPct val="100000"/>
              </a:lnSpc>
              <a:spcBef>
                <a:spcPts val="1665"/>
              </a:spcBef>
              <a:buFont typeface="Arial"/>
              <a:buChar char="•"/>
              <a:tabLst>
                <a:tab pos="365125" algn="l"/>
              </a:tabLst>
            </a:pPr>
            <a:r>
              <a:rPr dirty="0" sz="2800">
                <a:latin typeface="Calibri"/>
                <a:cs typeface="Calibri"/>
              </a:rPr>
              <a:t>Geographical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boxes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4691" y="4379348"/>
            <a:ext cx="3971429" cy="217069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2925" y="842695"/>
            <a:ext cx="804227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180"/>
              </a:lnSpc>
            </a:pPr>
            <a:r>
              <a:rPr dirty="0" sz="4400">
                <a:latin typeface="Calibri"/>
                <a:cs typeface="Calibri"/>
              </a:rPr>
              <a:t>Competitors</a:t>
            </a:r>
            <a:r>
              <a:rPr dirty="0" sz="4400" spc="-114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websites</a:t>
            </a:r>
            <a:r>
              <a:rPr dirty="0" sz="4400" spc="-10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and</a:t>
            </a:r>
            <a:r>
              <a:rPr dirty="0" sz="4400" spc="-75">
                <a:latin typeface="Calibri"/>
                <a:cs typeface="Calibri"/>
              </a:rPr>
              <a:t> </a:t>
            </a:r>
            <a:r>
              <a:rPr dirty="0" sz="4400" spc="-20">
                <a:latin typeface="Calibri"/>
                <a:cs typeface="Calibri"/>
              </a:rPr>
              <a:t>accounts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8849995" cy="5801360"/>
            <a:chOff x="0" y="0"/>
            <a:chExt cx="8849995" cy="58013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849449" cy="51434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76894"/>
              <a:ext cx="8849449" cy="142435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966106" y="5378181"/>
            <a:ext cx="93726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latin typeface="Calibri"/>
                <a:cs typeface="Calibri"/>
              </a:rPr>
              <a:t>Export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989160" y="5444147"/>
            <a:ext cx="1605280" cy="339725"/>
            <a:chOff x="2989160" y="5444147"/>
            <a:chExt cx="1605280" cy="339725"/>
          </a:xfrm>
        </p:grpSpPr>
        <p:sp>
          <p:nvSpPr>
            <p:cNvPr id="8" name="object 8" descr=""/>
            <p:cNvSpPr/>
            <p:nvPr/>
          </p:nvSpPr>
          <p:spPr>
            <a:xfrm>
              <a:off x="2993923" y="5448909"/>
              <a:ext cx="1595755" cy="330200"/>
            </a:xfrm>
            <a:custGeom>
              <a:avLst/>
              <a:gdLst/>
              <a:ahLst/>
              <a:cxnLst/>
              <a:rect l="l" t="t" r="r" b="b"/>
              <a:pathLst>
                <a:path w="1595754" h="330200">
                  <a:moveTo>
                    <a:pt x="164846" y="0"/>
                  </a:moveTo>
                  <a:lnTo>
                    <a:pt x="0" y="164852"/>
                  </a:lnTo>
                  <a:lnTo>
                    <a:pt x="164846" y="329704"/>
                  </a:lnTo>
                  <a:lnTo>
                    <a:pt x="164846" y="247277"/>
                  </a:lnTo>
                  <a:lnTo>
                    <a:pt x="1595704" y="247277"/>
                  </a:lnTo>
                  <a:lnTo>
                    <a:pt x="1595704" y="82423"/>
                  </a:lnTo>
                  <a:lnTo>
                    <a:pt x="164846" y="82423"/>
                  </a:lnTo>
                  <a:lnTo>
                    <a:pt x="1648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993923" y="5448909"/>
              <a:ext cx="1595755" cy="330200"/>
            </a:xfrm>
            <a:custGeom>
              <a:avLst/>
              <a:gdLst/>
              <a:ahLst/>
              <a:cxnLst/>
              <a:rect l="l" t="t" r="r" b="b"/>
              <a:pathLst>
                <a:path w="1595754" h="330200">
                  <a:moveTo>
                    <a:pt x="1595704" y="82423"/>
                  </a:moveTo>
                  <a:lnTo>
                    <a:pt x="164846" y="82423"/>
                  </a:lnTo>
                  <a:lnTo>
                    <a:pt x="164846" y="0"/>
                  </a:lnTo>
                  <a:lnTo>
                    <a:pt x="0" y="164852"/>
                  </a:lnTo>
                  <a:lnTo>
                    <a:pt x="164846" y="329704"/>
                  </a:lnTo>
                  <a:lnTo>
                    <a:pt x="164846" y="247277"/>
                  </a:lnTo>
                  <a:lnTo>
                    <a:pt x="1595704" y="247277"/>
                  </a:lnTo>
                  <a:lnTo>
                    <a:pt x="1595704" y="824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6025" y="1389405"/>
            <a:ext cx="1201420" cy="1259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0"/>
              <a:t>West </a:t>
            </a:r>
            <a:r>
              <a:rPr dirty="0" sz="2700" spc="-10"/>
              <a:t>Sussex </a:t>
            </a:r>
            <a:r>
              <a:rPr dirty="0" sz="2700" spc="-25"/>
              <a:t>example</a:t>
            </a:r>
            <a:endParaRPr sz="2700"/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71437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Charity</a:t>
            </a:r>
            <a:r>
              <a:rPr dirty="0" spc="-55"/>
              <a:t> </a:t>
            </a:r>
            <a:r>
              <a:rPr dirty="0"/>
              <a:t>Details</a:t>
            </a:r>
            <a:r>
              <a:rPr dirty="0" spc="-45"/>
              <a:t> </a:t>
            </a:r>
            <a:r>
              <a:rPr dirty="0"/>
              <a:t>Export</a:t>
            </a:r>
            <a:r>
              <a:rPr dirty="0" spc="-40"/>
              <a:t> </a:t>
            </a:r>
            <a:r>
              <a:rPr dirty="0" spc="-10"/>
              <a:t>Headings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7345" indent="-334645">
              <a:lnSpc>
                <a:spcPts val="2865"/>
              </a:lnSpc>
              <a:spcBef>
                <a:spcPts val="100"/>
              </a:spcBef>
              <a:buFont typeface="Arial"/>
              <a:buChar char="•"/>
              <a:tabLst>
                <a:tab pos="347345" algn="l"/>
              </a:tabLst>
            </a:pPr>
            <a:r>
              <a:rPr dirty="0"/>
              <a:t>Charity</a:t>
            </a:r>
            <a:r>
              <a:rPr dirty="0" spc="-15"/>
              <a:t> </a:t>
            </a:r>
            <a:r>
              <a:rPr dirty="0" spc="-10"/>
              <a:t>Number</a:t>
            </a:r>
          </a:p>
          <a:p>
            <a:pPr marL="347345" indent="-334645">
              <a:lnSpc>
                <a:spcPts val="2850"/>
              </a:lnSpc>
              <a:buFont typeface="Arial"/>
              <a:buChar char="•"/>
              <a:tabLst>
                <a:tab pos="347345" algn="l"/>
              </a:tabLst>
            </a:pPr>
            <a:r>
              <a:rPr dirty="0"/>
              <a:t>Charity</a:t>
            </a:r>
            <a:r>
              <a:rPr dirty="0" spc="-15"/>
              <a:t> </a:t>
            </a:r>
            <a:r>
              <a:rPr dirty="0" spc="-10"/>
              <a:t>Subsidiary</a:t>
            </a:r>
          </a:p>
          <a:p>
            <a:pPr marL="347345" indent="-334645">
              <a:lnSpc>
                <a:spcPts val="2850"/>
              </a:lnSpc>
              <a:buFont typeface="Arial"/>
              <a:buChar char="•"/>
              <a:tabLst>
                <a:tab pos="347345" algn="l"/>
              </a:tabLst>
            </a:pPr>
            <a:r>
              <a:rPr dirty="0"/>
              <a:t>Charity</a:t>
            </a:r>
            <a:r>
              <a:rPr dirty="0" spc="-15"/>
              <a:t> </a:t>
            </a:r>
            <a:r>
              <a:rPr dirty="0" spc="-10"/>
              <a:t>Number</a:t>
            </a:r>
          </a:p>
          <a:p>
            <a:pPr marL="347345" indent="-334645">
              <a:lnSpc>
                <a:spcPts val="2850"/>
              </a:lnSpc>
              <a:buFont typeface="Arial"/>
              <a:buChar char="•"/>
              <a:tabLst>
                <a:tab pos="347345" algn="l"/>
              </a:tabLst>
            </a:pPr>
            <a:r>
              <a:rPr dirty="0"/>
              <a:t>Charity</a:t>
            </a:r>
            <a:r>
              <a:rPr dirty="0" spc="-15"/>
              <a:t> </a:t>
            </a:r>
            <a:r>
              <a:rPr dirty="0" spc="-20"/>
              <a:t>Name</a:t>
            </a:r>
          </a:p>
          <a:p>
            <a:pPr marL="347345" indent="-334645">
              <a:lnSpc>
                <a:spcPts val="2850"/>
              </a:lnSpc>
              <a:buFont typeface="Arial"/>
              <a:buChar char="•"/>
              <a:tabLst>
                <a:tab pos="347345" algn="l"/>
              </a:tabLst>
            </a:pPr>
            <a:r>
              <a:rPr dirty="0"/>
              <a:t>Charity</a:t>
            </a:r>
            <a:r>
              <a:rPr dirty="0" spc="-15"/>
              <a:t> </a:t>
            </a:r>
            <a:r>
              <a:rPr dirty="0" spc="-10"/>
              <a:t>Address</a:t>
            </a:r>
          </a:p>
          <a:p>
            <a:pPr marL="347345" indent="-334645">
              <a:lnSpc>
                <a:spcPts val="2850"/>
              </a:lnSpc>
              <a:buFont typeface="Arial"/>
              <a:buChar char="•"/>
              <a:tabLst>
                <a:tab pos="347345" algn="l"/>
              </a:tabLst>
            </a:pPr>
            <a:r>
              <a:rPr dirty="0"/>
              <a:t>Charity</a:t>
            </a:r>
            <a:r>
              <a:rPr dirty="0" spc="-15"/>
              <a:t> </a:t>
            </a:r>
            <a:r>
              <a:rPr dirty="0" spc="-10"/>
              <a:t>Postcode</a:t>
            </a:r>
          </a:p>
          <a:p>
            <a:pPr marL="347345" indent="-334645">
              <a:lnSpc>
                <a:spcPts val="2850"/>
              </a:lnSpc>
              <a:buFont typeface="Arial"/>
              <a:buChar char="•"/>
              <a:tabLst>
                <a:tab pos="347345" algn="l"/>
              </a:tabLst>
            </a:pPr>
            <a:r>
              <a:rPr dirty="0"/>
              <a:t>Charity</a:t>
            </a:r>
            <a:r>
              <a:rPr dirty="0" spc="-15"/>
              <a:t> </a:t>
            </a:r>
            <a:r>
              <a:rPr dirty="0" spc="-10"/>
              <a:t>Constituency</a:t>
            </a:r>
          </a:p>
          <a:p>
            <a:pPr marL="347345" indent="-334645">
              <a:lnSpc>
                <a:spcPts val="2850"/>
              </a:lnSpc>
              <a:buFont typeface="Arial"/>
              <a:buChar char="•"/>
              <a:tabLst>
                <a:tab pos="347345" algn="l"/>
              </a:tabLst>
            </a:pPr>
            <a:r>
              <a:rPr dirty="0" spc="-10"/>
              <a:t>Phone</a:t>
            </a:r>
          </a:p>
          <a:p>
            <a:pPr marL="347345" indent="-334645">
              <a:lnSpc>
                <a:spcPts val="2850"/>
              </a:lnSpc>
              <a:buFont typeface="Arial"/>
              <a:buChar char="•"/>
              <a:tabLst>
                <a:tab pos="347345" algn="l"/>
              </a:tabLst>
            </a:pPr>
            <a:r>
              <a:rPr dirty="0" spc="-10"/>
              <a:t>Email</a:t>
            </a:r>
          </a:p>
          <a:p>
            <a:pPr marL="347345" indent="-334645">
              <a:lnSpc>
                <a:spcPts val="2865"/>
              </a:lnSpc>
              <a:buFont typeface="Arial"/>
              <a:buChar char="•"/>
              <a:tabLst>
                <a:tab pos="347345" algn="l"/>
              </a:tabLst>
            </a:pPr>
            <a:r>
              <a:rPr dirty="0" spc="-10"/>
              <a:t>Website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7345" indent="-3346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7345" algn="l"/>
              </a:tabLst>
            </a:pPr>
            <a:r>
              <a:rPr dirty="0"/>
              <a:t>Last</a:t>
            </a:r>
            <a:r>
              <a:rPr dirty="0" spc="-65"/>
              <a:t> </a:t>
            </a:r>
            <a:r>
              <a:rPr dirty="0"/>
              <a:t>Recorded</a:t>
            </a:r>
            <a:r>
              <a:rPr dirty="0" spc="-60"/>
              <a:t> </a:t>
            </a:r>
            <a:r>
              <a:rPr dirty="0"/>
              <a:t>Financial</a:t>
            </a:r>
            <a:r>
              <a:rPr dirty="0" spc="-60"/>
              <a:t> </a:t>
            </a:r>
            <a:r>
              <a:rPr dirty="0" spc="-25"/>
              <a:t>Year</a:t>
            </a:r>
          </a:p>
          <a:p>
            <a:pPr marL="347345" indent="-334645">
              <a:lnSpc>
                <a:spcPct val="100000"/>
              </a:lnSpc>
              <a:buFont typeface="Arial"/>
              <a:buChar char="•"/>
              <a:tabLst>
                <a:tab pos="347345" algn="l"/>
              </a:tabLst>
            </a:pPr>
            <a:r>
              <a:rPr dirty="0"/>
              <a:t>Last</a:t>
            </a:r>
            <a:r>
              <a:rPr dirty="0" spc="-85"/>
              <a:t> </a:t>
            </a:r>
            <a:r>
              <a:rPr dirty="0"/>
              <a:t>Recorded</a:t>
            </a:r>
            <a:r>
              <a:rPr dirty="0" spc="-80"/>
              <a:t> </a:t>
            </a:r>
            <a:r>
              <a:rPr dirty="0" spc="-10"/>
              <a:t>Income</a:t>
            </a:r>
          </a:p>
          <a:p>
            <a:pPr marL="347345" indent="-334645">
              <a:lnSpc>
                <a:spcPct val="100000"/>
              </a:lnSpc>
              <a:buFont typeface="Arial"/>
              <a:buChar char="•"/>
              <a:tabLst>
                <a:tab pos="347345" algn="l"/>
              </a:tabLst>
            </a:pPr>
            <a:r>
              <a:rPr dirty="0"/>
              <a:t>Last</a:t>
            </a:r>
            <a:r>
              <a:rPr dirty="0" spc="-85"/>
              <a:t> </a:t>
            </a:r>
            <a:r>
              <a:rPr dirty="0"/>
              <a:t>Recorded</a:t>
            </a:r>
            <a:r>
              <a:rPr dirty="0" spc="-80"/>
              <a:t> </a:t>
            </a:r>
            <a:r>
              <a:rPr dirty="0" spc="-10"/>
              <a:t>Expenditure</a:t>
            </a:r>
          </a:p>
          <a:p>
            <a:pPr marL="347345" indent="-334645">
              <a:lnSpc>
                <a:spcPct val="100000"/>
              </a:lnSpc>
              <a:buFont typeface="Arial"/>
              <a:buChar char="•"/>
              <a:tabLst>
                <a:tab pos="347345" algn="l"/>
              </a:tabLst>
            </a:pPr>
            <a:r>
              <a:rPr dirty="0"/>
              <a:t>Charity</a:t>
            </a:r>
            <a:r>
              <a:rPr dirty="0" spc="-15"/>
              <a:t> </a:t>
            </a:r>
            <a:r>
              <a:rPr dirty="0" spc="-10"/>
              <a:t>Status</a:t>
            </a:r>
          </a:p>
          <a:p>
            <a:pPr marL="347345" indent="-334645">
              <a:lnSpc>
                <a:spcPct val="100000"/>
              </a:lnSpc>
              <a:buFont typeface="Arial"/>
              <a:buChar char="•"/>
              <a:tabLst>
                <a:tab pos="347345" algn="l"/>
              </a:tabLst>
            </a:pPr>
            <a:r>
              <a:rPr dirty="0"/>
              <a:t>Charity</a:t>
            </a:r>
            <a:r>
              <a:rPr dirty="0" spc="-15"/>
              <a:t> </a:t>
            </a:r>
            <a:r>
              <a:rPr dirty="0" spc="-20"/>
              <a:t>Type</a:t>
            </a:r>
          </a:p>
          <a:p>
            <a:pPr marL="347345" indent="-334645">
              <a:lnSpc>
                <a:spcPct val="100000"/>
              </a:lnSpc>
              <a:buFont typeface="Arial"/>
              <a:buChar char="•"/>
              <a:tabLst>
                <a:tab pos="347345" algn="l"/>
              </a:tabLst>
            </a:pPr>
            <a:r>
              <a:rPr dirty="0"/>
              <a:t>How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charity</a:t>
            </a:r>
            <a:r>
              <a:rPr dirty="0" spc="-15"/>
              <a:t> </a:t>
            </a:r>
            <a:r>
              <a:rPr dirty="0" spc="-20"/>
              <a:t>helps</a:t>
            </a:r>
          </a:p>
          <a:p>
            <a:pPr marL="347345" indent="-334645">
              <a:lnSpc>
                <a:spcPct val="100000"/>
              </a:lnSpc>
              <a:buFont typeface="Arial"/>
              <a:buChar char="•"/>
              <a:tabLst>
                <a:tab pos="347345" algn="l"/>
              </a:tabLst>
            </a:pPr>
            <a:r>
              <a:rPr dirty="0"/>
              <a:t>What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charity</a:t>
            </a:r>
            <a:r>
              <a:rPr dirty="0" spc="-20"/>
              <a:t> does</a:t>
            </a:r>
          </a:p>
          <a:p>
            <a:pPr marL="347345" indent="-334645">
              <a:lnSpc>
                <a:spcPct val="100000"/>
              </a:lnSpc>
              <a:buFont typeface="Arial"/>
              <a:buChar char="•"/>
              <a:tabLst>
                <a:tab pos="347345" algn="l"/>
              </a:tabLst>
            </a:pPr>
            <a:r>
              <a:rPr dirty="0"/>
              <a:t>Who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charity</a:t>
            </a:r>
            <a:r>
              <a:rPr dirty="0" spc="-15"/>
              <a:t> </a:t>
            </a:r>
            <a:r>
              <a:rPr dirty="0" spc="-20"/>
              <a:t>helps</a:t>
            </a:r>
          </a:p>
          <a:p>
            <a:pPr marL="347345" indent="-334645">
              <a:lnSpc>
                <a:spcPct val="100000"/>
              </a:lnSpc>
              <a:buFont typeface="Arial"/>
              <a:buChar char="•"/>
              <a:tabLst>
                <a:tab pos="347345" algn="l"/>
              </a:tabLst>
            </a:pPr>
            <a:r>
              <a:rPr dirty="0" spc="-10"/>
              <a:t>Activities</a:t>
            </a:r>
          </a:p>
          <a:p>
            <a:pPr marL="347345" indent="-334645">
              <a:lnSpc>
                <a:spcPct val="100000"/>
              </a:lnSpc>
              <a:buFont typeface="Arial"/>
              <a:buChar char="•"/>
              <a:tabLst>
                <a:tab pos="347345" algn="l"/>
              </a:tabLst>
            </a:pPr>
            <a:r>
              <a:rPr dirty="0"/>
              <a:t>Charity</a:t>
            </a:r>
            <a:r>
              <a:rPr dirty="0" spc="-15"/>
              <a:t> </a:t>
            </a:r>
            <a:r>
              <a:rPr dirty="0" spc="-10"/>
              <a:t>Objects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112" y="819772"/>
            <a:ext cx="675513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Looking</a:t>
            </a:r>
            <a:r>
              <a:rPr dirty="0" spc="-40"/>
              <a:t> </a:t>
            </a:r>
            <a:r>
              <a:rPr dirty="0"/>
              <a:t>at</a:t>
            </a:r>
            <a:r>
              <a:rPr dirty="0" spc="-30"/>
              <a:t> </a:t>
            </a:r>
            <a:r>
              <a:rPr dirty="0"/>
              <a:t>individual</a:t>
            </a:r>
            <a:r>
              <a:rPr dirty="0" spc="-25"/>
              <a:t> </a:t>
            </a:r>
            <a:r>
              <a:rPr dirty="0" spc="-10"/>
              <a:t>charities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45457" y="1514919"/>
            <a:ext cx="7978140" cy="4610735"/>
          </a:xfrm>
          <a:prstGeom prst="rect">
            <a:avLst/>
          </a:prstGeom>
        </p:spPr>
        <p:txBody>
          <a:bodyPr wrap="square" lIns="0" tIns="224155" rIns="0" bIns="0" rtlCol="0" vert="horz">
            <a:spAutoFit/>
          </a:bodyPr>
          <a:lstStyle/>
          <a:p>
            <a:pPr marL="365125" indent="-352425">
              <a:lnSpc>
                <a:spcPct val="100000"/>
              </a:lnSpc>
              <a:spcBef>
                <a:spcPts val="1765"/>
              </a:spcBef>
              <a:buFont typeface="Arial"/>
              <a:buChar char="•"/>
              <a:tabLst>
                <a:tab pos="365125" algn="l"/>
              </a:tabLst>
            </a:pPr>
            <a:r>
              <a:rPr dirty="0" sz="2800">
                <a:latin typeface="Calibri"/>
                <a:cs typeface="Calibri"/>
              </a:rPr>
              <a:t>Not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all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charities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giving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grants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have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website.</a:t>
            </a:r>
            <a:endParaRPr sz="2800">
              <a:latin typeface="Calibri"/>
              <a:cs typeface="Calibri"/>
            </a:endParaRPr>
          </a:p>
          <a:p>
            <a:pPr marL="365760" marR="427355" indent="-353695">
              <a:lnSpc>
                <a:spcPts val="5030"/>
              </a:lnSpc>
              <a:spcBef>
                <a:spcPts val="440"/>
              </a:spcBef>
              <a:buFont typeface="Arial"/>
              <a:buChar char="•"/>
              <a:tabLst>
                <a:tab pos="365760" algn="l"/>
              </a:tabLst>
            </a:pPr>
            <a:r>
              <a:rPr dirty="0" sz="2800">
                <a:latin typeface="Calibri"/>
                <a:cs typeface="Calibri"/>
              </a:rPr>
              <a:t>Many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will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happy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get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35">
                <a:latin typeface="Calibri"/>
                <a:cs typeface="Calibri"/>
              </a:rPr>
              <a:t> letter, </a:t>
            </a:r>
            <a:r>
              <a:rPr dirty="0" sz="2800">
                <a:latin typeface="Calibri"/>
                <a:cs typeface="Calibri"/>
              </a:rPr>
              <a:t>email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or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phone call.</a:t>
            </a:r>
            <a:endParaRPr sz="2800">
              <a:latin typeface="Calibri"/>
              <a:cs typeface="Calibri"/>
            </a:endParaRPr>
          </a:p>
          <a:p>
            <a:pPr marL="365125" indent="-352425">
              <a:lnSpc>
                <a:spcPct val="100000"/>
              </a:lnSpc>
              <a:spcBef>
                <a:spcPts val="1215"/>
              </a:spcBef>
              <a:buFont typeface="Arial"/>
              <a:buChar char="•"/>
              <a:tabLst>
                <a:tab pos="365125" algn="l"/>
              </a:tabLst>
            </a:pPr>
            <a:r>
              <a:rPr dirty="0" sz="2800">
                <a:latin typeface="Calibri"/>
                <a:cs typeface="Calibri"/>
              </a:rPr>
              <a:t>They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all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required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provide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certain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information</a:t>
            </a:r>
            <a:endParaRPr sz="2800">
              <a:latin typeface="Calibri"/>
              <a:cs typeface="Calibri"/>
            </a:endParaRPr>
          </a:p>
          <a:p>
            <a:pPr marL="365760">
              <a:lnSpc>
                <a:spcPct val="100000"/>
              </a:lnSpc>
              <a:spcBef>
                <a:spcPts val="1665"/>
              </a:spcBef>
            </a:pP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Charity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Commission.</a:t>
            </a:r>
            <a:endParaRPr sz="2800">
              <a:latin typeface="Calibri"/>
              <a:cs typeface="Calibri"/>
            </a:endParaRPr>
          </a:p>
          <a:p>
            <a:pPr marL="365125" indent="-352425">
              <a:lnSpc>
                <a:spcPct val="100000"/>
              </a:lnSpc>
              <a:spcBef>
                <a:spcPts val="1665"/>
              </a:spcBef>
              <a:buFont typeface="Arial"/>
              <a:buChar char="•"/>
              <a:tabLst>
                <a:tab pos="365125" algn="l"/>
              </a:tabLst>
            </a:pPr>
            <a:r>
              <a:rPr dirty="0" sz="2800">
                <a:latin typeface="Calibri"/>
                <a:cs typeface="Calibri"/>
              </a:rPr>
              <a:t>Research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even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if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you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think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you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know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them!</a:t>
            </a:r>
            <a:endParaRPr sz="2800">
              <a:latin typeface="Calibri"/>
              <a:cs typeface="Calibri"/>
            </a:endParaRPr>
          </a:p>
          <a:p>
            <a:pPr marL="4608195">
              <a:lnSpc>
                <a:spcPct val="100000"/>
              </a:lnSpc>
              <a:spcBef>
                <a:spcPts val="1630"/>
              </a:spcBef>
            </a:pPr>
            <a:r>
              <a:rPr dirty="0" sz="3600" i="1">
                <a:latin typeface="Calibri"/>
                <a:cs typeface="Calibri"/>
              </a:rPr>
              <a:t>Let’s</a:t>
            </a:r>
            <a:r>
              <a:rPr dirty="0" sz="3600" spc="-45" i="1">
                <a:latin typeface="Calibri"/>
                <a:cs typeface="Calibri"/>
              </a:rPr>
              <a:t> </a:t>
            </a:r>
            <a:r>
              <a:rPr dirty="0" sz="3600" i="1">
                <a:latin typeface="Calibri"/>
                <a:cs typeface="Calibri"/>
              </a:rPr>
              <a:t>look</a:t>
            </a:r>
            <a:r>
              <a:rPr dirty="0" sz="3600" spc="-40" i="1">
                <a:latin typeface="Calibri"/>
                <a:cs typeface="Calibri"/>
              </a:rPr>
              <a:t> </a:t>
            </a:r>
            <a:r>
              <a:rPr dirty="0" sz="3600" i="1">
                <a:latin typeface="Calibri"/>
                <a:cs typeface="Calibri"/>
              </a:rPr>
              <a:t>at</a:t>
            </a:r>
            <a:r>
              <a:rPr dirty="0" sz="3600" spc="-40" i="1">
                <a:latin typeface="Calibri"/>
                <a:cs typeface="Calibri"/>
              </a:rPr>
              <a:t> </a:t>
            </a:r>
            <a:r>
              <a:rPr dirty="0" sz="3600" spc="-10" i="1">
                <a:latin typeface="Calibri"/>
                <a:cs typeface="Calibri"/>
              </a:rPr>
              <a:t>one...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14280" y="192100"/>
            <a:ext cx="5419725" cy="3923029"/>
            <a:chOff x="3614280" y="192100"/>
            <a:chExt cx="5419725" cy="392302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3805" y="201625"/>
              <a:ext cx="5400395" cy="390364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619042" y="196862"/>
              <a:ext cx="5410200" cy="3913504"/>
            </a:xfrm>
            <a:custGeom>
              <a:avLst/>
              <a:gdLst/>
              <a:ahLst/>
              <a:cxnLst/>
              <a:rect l="l" t="t" r="r" b="b"/>
              <a:pathLst>
                <a:path w="5410200" h="3913504">
                  <a:moveTo>
                    <a:pt x="0" y="3913174"/>
                  </a:moveTo>
                  <a:lnTo>
                    <a:pt x="5409920" y="3913174"/>
                  </a:lnTo>
                  <a:lnTo>
                    <a:pt x="5409920" y="0"/>
                  </a:lnTo>
                  <a:lnTo>
                    <a:pt x="0" y="0"/>
                  </a:lnTo>
                  <a:lnTo>
                    <a:pt x="0" y="3913174"/>
                  </a:lnTo>
                  <a:close/>
                </a:path>
              </a:pathLst>
            </a:custGeom>
            <a:ln w="9525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4851" y="240068"/>
            <a:ext cx="3693795" cy="1997075"/>
            <a:chOff x="44851" y="240068"/>
            <a:chExt cx="3693795" cy="199707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75" y="249593"/>
              <a:ext cx="3372569" cy="197779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9614" y="244830"/>
              <a:ext cx="3449320" cy="1987550"/>
            </a:xfrm>
            <a:custGeom>
              <a:avLst/>
              <a:gdLst/>
              <a:ahLst/>
              <a:cxnLst/>
              <a:rect l="l" t="t" r="r" b="b"/>
              <a:pathLst>
                <a:path w="3449320" h="1987550">
                  <a:moveTo>
                    <a:pt x="0" y="1987321"/>
                  </a:moveTo>
                  <a:lnTo>
                    <a:pt x="3449180" y="1987321"/>
                  </a:lnTo>
                  <a:lnTo>
                    <a:pt x="3449180" y="0"/>
                  </a:lnTo>
                  <a:lnTo>
                    <a:pt x="0" y="0"/>
                  </a:lnTo>
                  <a:lnTo>
                    <a:pt x="0" y="1987321"/>
                  </a:lnTo>
                  <a:close/>
                </a:path>
              </a:pathLst>
            </a:custGeom>
            <a:ln w="9525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224352" y="1795322"/>
              <a:ext cx="509270" cy="196215"/>
            </a:xfrm>
            <a:custGeom>
              <a:avLst/>
              <a:gdLst/>
              <a:ahLst/>
              <a:cxnLst/>
              <a:rect l="l" t="t" r="r" b="b"/>
              <a:pathLst>
                <a:path w="509270" h="196214">
                  <a:moveTo>
                    <a:pt x="98094" y="0"/>
                  </a:moveTo>
                  <a:lnTo>
                    <a:pt x="0" y="98107"/>
                  </a:lnTo>
                  <a:lnTo>
                    <a:pt x="98094" y="196202"/>
                  </a:lnTo>
                  <a:lnTo>
                    <a:pt x="98094" y="147154"/>
                  </a:lnTo>
                  <a:lnTo>
                    <a:pt x="509092" y="147154"/>
                  </a:lnTo>
                  <a:lnTo>
                    <a:pt x="509092" y="49047"/>
                  </a:lnTo>
                  <a:lnTo>
                    <a:pt x="98094" y="49047"/>
                  </a:lnTo>
                  <a:lnTo>
                    <a:pt x="980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224352" y="1795322"/>
              <a:ext cx="509270" cy="196215"/>
            </a:xfrm>
            <a:custGeom>
              <a:avLst/>
              <a:gdLst/>
              <a:ahLst/>
              <a:cxnLst/>
              <a:rect l="l" t="t" r="r" b="b"/>
              <a:pathLst>
                <a:path w="509270" h="196214">
                  <a:moveTo>
                    <a:pt x="509092" y="49047"/>
                  </a:moveTo>
                  <a:lnTo>
                    <a:pt x="98094" y="49047"/>
                  </a:lnTo>
                  <a:lnTo>
                    <a:pt x="98094" y="0"/>
                  </a:lnTo>
                  <a:lnTo>
                    <a:pt x="0" y="98107"/>
                  </a:lnTo>
                  <a:lnTo>
                    <a:pt x="98094" y="196202"/>
                  </a:lnTo>
                  <a:lnTo>
                    <a:pt x="98094" y="147154"/>
                  </a:lnTo>
                  <a:lnTo>
                    <a:pt x="509092" y="147154"/>
                  </a:lnTo>
                  <a:lnTo>
                    <a:pt x="509092" y="490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44851" y="2143010"/>
            <a:ext cx="8188325" cy="4575175"/>
            <a:chOff x="44851" y="2143010"/>
            <a:chExt cx="8188325" cy="4575175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76" y="2412149"/>
              <a:ext cx="3260953" cy="268347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9614" y="2407386"/>
              <a:ext cx="3270885" cy="2693035"/>
            </a:xfrm>
            <a:custGeom>
              <a:avLst/>
              <a:gdLst/>
              <a:ahLst/>
              <a:cxnLst/>
              <a:rect l="l" t="t" r="r" b="b"/>
              <a:pathLst>
                <a:path w="3270885" h="2693035">
                  <a:moveTo>
                    <a:pt x="0" y="2692996"/>
                  </a:moveTo>
                  <a:lnTo>
                    <a:pt x="3270478" y="2692996"/>
                  </a:lnTo>
                  <a:lnTo>
                    <a:pt x="3270478" y="0"/>
                  </a:lnTo>
                  <a:lnTo>
                    <a:pt x="0" y="0"/>
                  </a:lnTo>
                  <a:lnTo>
                    <a:pt x="0" y="2692996"/>
                  </a:lnTo>
                  <a:close/>
                </a:path>
              </a:pathLst>
            </a:custGeom>
            <a:ln w="9525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226955" y="2147773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488099" y="0"/>
                  </a:moveTo>
                  <a:lnTo>
                    <a:pt x="26098" y="462000"/>
                  </a:lnTo>
                  <a:lnTo>
                    <a:pt x="0" y="435902"/>
                  </a:lnTo>
                  <a:lnTo>
                    <a:pt x="0" y="540296"/>
                  </a:lnTo>
                  <a:lnTo>
                    <a:pt x="104394" y="540296"/>
                  </a:lnTo>
                  <a:lnTo>
                    <a:pt x="78295" y="514197"/>
                  </a:lnTo>
                  <a:lnTo>
                    <a:pt x="540296" y="52209"/>
                  </a:lnTo>
                  <a:lnTo>
                    <a:pt x="4880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226955" y="2147773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488099" y="0"/>
                  </a:moveTo>
                  <a:lnTo>
                    <a:pt x="26098" y="462000"/>
                  </a:lnTo>
                  <a:lnTo>
                    <a:pt x="0" y="435902"/>
                  </a:lnTo>
                  <a:lnTo>
                    <a:pt x="0" y="540296"/>
                  </a:lnTo>
                  <a:lnTo>
                    <a:pt x="104394" y="540296"/>
                  </a:lnTo>
                  <a:lnTo>
                    <a:pt x="78295" y="514197"/>
                  </a:lnTo>
                  <a:lnTo>
                    <a:pt x="540296" y="52209"/>
                  </a:lnTo>
                  <a:lnTo>
                    <a:pt x="48809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5982" y="4240143"/>
              <a:ext cx="4134046" cy="2468105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619042" y="4235381"/>
              <a:ext cx="4302125" cy="2477770"/>
            </a:xfrm>
            <a:custGeom>
              <a:avLst/>
              <a:gdLst/>
              <a:ahLst/>
              <a:cxnLst/>
              <a:rect l="l" t="t" r="r" b="b"/>
              <a:pathLst>
                <a:path w="4302125" h="2477770">
                  <a:moveTo>
                    <a:pt x="0" y="2477630"/>
                  </a:moveTo>
                  <a:lnTo>
                    <a:pt x="4301871" y="2477630"/>
                  </a:lnTo>
                  <a:lnTo>
                    <a:pt x="4301871" y="0"/>
                  </a:lnTo>
                  <a:lnTo>
                    <a:pt x="0" y="0"/>
                  </a:lnTo>
                  <a:lnTo>
                    <a:pt x="0" y="2477630"/>
                  </a:lnTo>
                  <a:close/>
                </a:path>
              </a:pathLst>
            </a:custGeom>
            <a:ln w="9525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487925" y="2357704"/>
              <a:ext cx="120650" cy="1964689"/>
            </a:xfrm>
            <a:custGeom>
              <a:avLst/>
              <a:gdLst/>
              <a:ahLst/>
              <a:cxnLst/>
              <a:rect l="l" t="t" r="r" b="b"/>
              <a:pathLst>
                <a:path w="120650" h="1964689">
                  <a:moveTo>
                    <a:pt x="90220" y="0"/>
                  </a:moveTo>
                  <a:lnTo>
                    <a:pt x="30073" y="0"/>
                  </a:lnTo>
                  <a:lnTo>
                    <a:pt x="30073" y="1904542"/>
                  </a:lnTo>
                  <a:lnTo>
                    <a:pt x="0" y="1904542"/>
                  </a:lnTo>
                  <a:lnTo>
                    <a:pt x="60147" y="1964690"/>
                  </a:lnTo>
                  <a:lnTo>
                    <a:pt x="120294" y="1904542"/>
                  </a:lnTo>
                  <a:lnTo>
                    <a:pt x="90220" y="1904542"/>
                  </a:lnTo>
                  <a:lnTo>
                    <a:pt x="90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487925" y="2357704"/>
              <a:ext cx="120650" cy="1964689"/>
            </a:xfrm>
            <a:custGeom>
              <a:avLst/>
              <a:gdLst/>
              <a:ahLst/>
              <a:cxnLst/>
              <a:rect l="l" t="t" r="r" b="b"/>
              <a:pathLst>
                <a:path w="120650" h="1964689">
                  <a:moveTo>
                    <a:pt x="30073" y="0"/>
                  </a:moveTo>
                  <a:lnTo>
                    <a:pt x="30073" y="1904542"/>
                  </a:lnTo>
                  <a:lnTo>
                    <a:pt x="0" y="1904542"/>
                  </a:lnTo>
                  <a:lnTo>
                    <a:pt x="60147" y="1964690"/>
                  </a:lnTo>
                  <a:lnTo>
                    <a:pt x="120294" y="1904542"/>
                  </a:lnTo>
                  <a:lnTo>
                    <a:pt x="90220" y="1904542"/>
                  </a:lnTo>
                  <a:lnTo>
                    <a:pt x="90220" y="0"/>
                  </a:lnTo>
                  <a:lnTo>
                    <a:pt x="30073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719149" y="4782769"/>
              <a:ext cx="509270" cy="196215"/>
            </a:xfrm>
            <a:custGeom>
              <a:avLst/>
              <a:gdLst/>
              <a:ahLst/>
              <a:cxnLst/>
              <a:rect l="l" t="t" r="r" b="b"/>
              <a:pathLst>
                <a:path w="509270" h="196214">
                  <a:moveTo>
                    <a:pt x="98107" y="0"/>
                  </a:moveTo>
                  <a:lnTo>
                    <a:pt x="0" y="98107"/>
                  </a:lnTo>
                  <a:lnTo>
                    <a:pt x="98107" y="196202"/>
                  </a:lnTo>
                  <a:lnTo>
                    <a:pt x="98107" y="147154"/>
                  </a:lnTo>
                  <a:lnTo>
                    <a:pt x="509104" y="147154"/>
                  </a:lnTo>
                  <a:lnTo>
                    <a:pt x="509104" y="49060"/>
                  </a:lnTo>
                  <a:lnTo>
                    <a:pt x="98107" y="49060"/>
                  </a:lnTo>
                  <a:lnTo>
                    <a:pt x="981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719149" y="4782769"/>
              <a:ext cx="509270" cy="196215"/>
            </a:xfrm>
            <a:custGeom>
              <a:avLst/>
              <a:gdLst/>
              <a:ahLst/>
              <a:cxnLst/>
              <a:rect l="l" t="t" r="r" b="b"/>
              <a:pathLst>
                <a:path w="509270" h="196214">
                  <a:moveTo>
                    <a:pt x="509104" y="49060"/>
                  </a:moveTo>
                  <a:lnTo>
                    <a:pt x="98107" y="49060"/>
                  </a:lnTo>
                  <a:lnTo>
                    <a:pt x="98107" y="0"/>
                  </a:lnTo>
                  <a:lnTo>
                    <a:pt x="0" y="98107"/>
                  </a:lnTo>
                  <a:lnTo>
                    <a:pt x="98107" y="196202"/>
                  </a:lnTo>
                  <a:lnTo>
                    <a:pt x="98107" y="147154"/>
                  </a:lnTo>
                  <a:lnTo>
                    <a:pt x="509104" y="147154"/>
                  </a:lnTo>
                  <a:lnTo>
                    <a:pt x="509104" y="490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888922" y="5120906"/>
            <a:ext cx="110553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Calibri"/>
                <a:cs typeface="Calibri"/>
              </a:rPr>
              <a:t>Click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to </a:t>
            </a:r>
            <a:r>
              <a:rPr dirty="0" sz="2100" spc="-10">
                <a:latin typeface="Calibri"/>
                <a:cs typeface="Calibri"/>
              </a:rPr>
              <a:t>download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112" y="819772"/>
            <a:ext cx="72707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70"/>
              <a:t> </a:t>
            </a:r>
            <a:r>
              <a:rPr dirty="0"/>
              <a:t>can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/>
              <a:t>accounts</a:t>
            </a:r>
            <a:r>
              <a:rPr dirty="0" spc="-55"/>
              <a:t> </a:t>
            </a:r>
            <a:r>
              <a:rPr dirty="0"/>
              <a:t>tell</a:t>
            </a:r>
            <a:r>
              <a:rPr dirty="0" spc="-55"/>
              <a:t> </a:t>
            </a:r>
            <a:r>
              <a:rPr dirty="0" spc="-20"/>
              <a:t>you?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23213" y="1474279"/>
            <a:ext cx="7383145" cy="3787775"/>
          </a:xfrm>
          <a:prstGeom prst="rect">
            <a:avLst/>
          </a:prstGeom>
        </p:spPr>
        <p:txBody>
          <a:bodyPr wrap="square" lIns="0" tIns="262255" rIns="0" bIns="0" rtlCol="0" vert="horz">
            <a:spAutoFit/>
          </a:bodyPr>
          <a:lstStyle/>
          <a:p>
            <a:pPr marL="387350" indent="-374650">
              <a:lnSpc>
                <a:spcPct val="100000"/>
              </a:lnSpc>
              <a:spcBef>
                <a:spcPts val="2065"/>
              </a:spcBef>
              <a:buFont typeface="Arial"/>
              <a:buChar char="•"/>
              <a:tabLst>
                <a:tab pos="387350" algn="l"/>
              </a:tabLst>
            </a:pPr>
            <a:r>
              <a:rPr dirty="0" sz="3300">
                <a:latin typeface="Calibri"/>
                <a:cs typeface="Calibri"/>
              </a:rPr>
              <a:t>Objectives</a:t>
            </a:r>
            <a:r>
              <a:rPr dirty="0" sz="3300" spc="-4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and</a:t>
            </a:r>
            <a:r>
              <a:rPr dirty="0" sz="3300" spc="-35">
                <a:latin typeface="Calibri"/>
                <a:cs typeface="Calibri"/>
              </a:rPr>
              <a:t> </a:t>
            </a:r>
            <a:r>
              <a:rPr dirty="0" sz="3300" spc="-20">
                <a:latin typeface="Calibri"/>
                <a:cs typeface="Calibri"/>
              </a:rPr>
              <a:t>Aims</a:t>
            </a:r>
            <a:endParaRPr sz="3300">
              <a:latin typeface="Calibri"/>
              <a:cs typeface="Calibri"/>
            </a:endParaRPr>
          </a:p>
          <a:p>
            <a:pPr marL="387350" indent="-374650">
              <a:lnSpc>
                <a:spcPct val="100000"/>
              </a:lnSpc>
              <a:spcBef>
                <a:spcPts val="1965"/>
              </a:spcBef>
              <a:buFont typeface="Arial"/>
              <a:buChar char="•"/>
              <a:tabLst>
                <a:tab pos="387350" algn="l"/>
              </a:tabLst>
            </a:pPr>
            <a:r>
              <a:rPr dirty="0" sz="3300">
                <a:latin typeface="Calibri"/>
                <a:cs typeface="Calibri"/>
              </a:rPr>
              <a:t>Public</a:t>
            </a:r>
            <a:r>
              <a:rPr dirty="0" sz="3300" spc="-10">
                <a:latin typeface="Calibri"/>
                <a:cs typeface="Calibri"/>
              </a:rPr>
              <a:t> benefit</a:t>
            </a:r>
            <a:endParaRPr sz="3300">
              <a:latin typeface="Calibri"/>
              <a:cs typeface="Calibri"/>
            </a:endParaRPr>
          </a:p>
          <a:p>
            <a:pPr marL="387350" indent="-374650">
              <a:lnSpc>
                <a:spcPct val="100000"/>
              </a:lnSpc>
              <a:spcBef>
                <a:spcPts val="1964"/>
              </a:spcBef>
              <a:buFont typeface="Arial"/>
              <a:buChar char="•"/>
              <a:tabLst>
                <a:tab pos="387350" algn="l"/>
              </a:tabLst>
            </a:pPr>
            <a:r>
              <a:rPr dirty="0" sz="3300">
                <a:latin typeface="Calibri"/>
                <a:cs typeface="Calibri"/>
              </a:rPr>
              <a:t>Grant</a:t>
            </a:r>
            <a:r>
              <a:rPr dirty="0" sz="3300" spc="-8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making</a:t>
            </a:r>
            <a:r>
              <a:rPr dirty="0" sz="3300" spc="-65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policy</a:t>
            </a:r>
            <a:endParaRPr sz="3300">
              <a:latin typeface="Calibri"/>
              <a:cs typeface="Calibri"/>
            </a:endParaRPr>
          </a:p>
          <a:p>
            <a:pPr marL="387350" indent="-374650">
              <a:lnSpc>
                <a:spcPct val="100000"/>
              </a:lnSpc>
              <a:spcBef>
                <a:spcPts val="1964"/>
              </a:spcBef>
              <a:buFont typeface="Arial"/>
              <a:buChar char="•"/>
              <a:tabLst>
                <a:tab pos="387350" algn="l"/>
              </a:tabLst>
            </a:pPr>
            <a:r>
              <a:rPr dirty="0" sz="3300">
                <a:latin typeface="Calibri"/>
                <a:cs typeface="Calibri"/>
              </a:rPr>
              <a:t>Future</a:t>
            </a:r>
            <a:r>
              <a:rPr dirty="0" sz="3300" spc="-55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plans</a:t>
            </a:r>
            <a:endParaRPr sz="3300">
              <a:latin typeface="Calibri"/>
              <a:cs typeface="Calibri"/>
            </a:endParaRPr>
          </a:p>
          <a:p>
            <a:pPr marL="387350" indent="-374650">
              <a:lnSpc>
                <a:spcPct val="100000"/>
              </a:lnSpc>
              <a:spcBef>
                <a:spcPts val="1964"/>
              </a:spcBef>
              <a:buFont typeface="Arial"/>
              <a:buChar char="•"/>
              <a:tabLst>
                <a:tab pos="387350" algn="l"/>
              </a:tabLst>
            </a:pPr>
            <a:r>
              <a:rPr dirty="0" sz="3300">
                <a:latin typeface="Calibri"/>
                <a:cs typeface="Calibri"/>
              </a:rPr>
              <a:t>Grants</a:t>
            </a:r>
            <a:r>
              <a:rPr dirty="0" sz="3300" spc="-7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given</a:t>
            </a:r>
            <a:r>
              <a:rPr dirty="0" sz="3300" spc="-6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-</a:t>
            </a:r>
            <a:r>
              <a:rPr dirty="0" sz="3300" spc="-6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who,</a:t>
            </a:r>
            <a:r>
              <a:rPr dirty="0" sz="3300" spc="-6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amount</a:t>
            </a:r>
            <a:r>
              <a:rPr dirty="0" sz="3300" spc="-6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given,</a:t>
            </a:r>
            <a:r>
              <a:rPr dirty="0" sz="3300" spc="-60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length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00" y="916181"/>
            <a:ext cx="9040290" cy="56501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014" y="215379"/>
            <a:ext cx="497459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Who</a:t>
            </a:r>
            <a:r>
              <a:rPr dirty="0" spc="-95"/>
              <a:t> </a:t>
            </a:r>
            <a:r>
              <a:rPr dirty="0"/>
              <a:t>I've</a:t>
            </a:r>
            <a:r>
              <a:rPr dirty="0" spc="-95"/>
              <a:t> </a:t>
            </a:r>
            <a:r>
              <a:rPr dirty="0"/>
              <a:t>worked</a:t>
            </a:r>
            <a:r>
              <a:rPr dirty="0" spc="-90"/>
              <a:t> </a:t>
            </a:r>
            <a:r>
              <a:rPr dirty="0" spc="-20"/>
              <a:t>with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40"/>
              <a:t> </a:t>
            </a:r>
            <a:r>
              <a:rPr dirty="0"/>
              <a:t>Violet</a:t>
            </a:r>
            <a:r>
              <a:rPr dirty="0" spc="-30"/>
              <a:t> </a:t>
            </a:r>
            <a:r>
              <a:rPr dirty="0"/>
              <a:t>M</a:t>
            </a:r>
            <a:r>
              <a:rPr dirty="0" spc="-30"/>
              <a:t> </a:t>
            </a:r>
            <a:r>
              <a:rPr dirty="0"/>
              <a:t>Richards</a:t>
            </a:r>
            <a:r>
              <a:rPr dirty="0" spc="-30"/>
              <a:t> </a:t>
            </a:r>
            <a:r>
              <a:rPr dirty="0" spc="-10"/>
              <a:t>Accounts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41337" y="1541716"/>
            <a:ext cx="8018145" cy="3892550"/>
          </a:xfrm>
          <a:prstGeom prst="rect">
            <a:avLst/>
          </a:prstGeom>
        </p:spPr>
        <p:txBody>
          <a:bodyPr wrap="square" lIns="0" tIns="199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dirty="0" sz="2400" b="1">
                <a:latin typeface="Calibri"/>
                <a:cs typeface="Calibri"/>
              </a:rPr>
              <a:t>Who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charity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helps</a:t>
            </a:r>
            <a:endParaRPr sz="2400">
              <a:latin typeface="Calibri"/>
              <a:cs typeface="Calibri"/>
            </a:endParaRPr>
          </a:p>
          <a:p>
            <a:pPr marL="469265" marR="5080" indent="-335915">
              <a:lnSpc>
                <a:spcPct val="1510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relief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aged,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relief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sickness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advancement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medical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education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support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particularly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medical </a:t>
            </a:r>
            <a:r>
              <a:rPr dirty="0" sz="2400">
                <a:latin typeface="Calibri"/>
                <a:cs typeface="Calibri"/>
              </a:rPr>
              <a:t>research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research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geriatric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problems,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homes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the </a:t>
            </a:r>
            <a:r>
              <a:rPr dirty="0" sz="2400">
                <a:latin typeface="Calibri"/>
                <a:cs typeface="Calibri"/>
              </a:rPr>
              <a:t>sick,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facilities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relief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elderly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medical education</a:t>
            </a:r>
            <a:endParaRPr sz="2400">
              <a:latin typeface="Calibri"/>
              <a:cs typeface="Calibri"/>
            </a:endParaRPr>
          </a:p>
          <a:p>
            <a:pPr marL="469265" indent="-335280">
              <a:lnSpc>
                <a:spcPct val="100000"/>
              </a:lnSpc>
              <a:spcBef>
                <a:spcPts val="147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East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Sussex/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Crowborough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area,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where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Founder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lived.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40"/>
              <a:t> </a:t>
            </a:r>
            <a:r>
              <a:rPr dirty="0"/>
              <a:t>Violet</a:t>
            </a:r>
            <a:r>
              <a:rPr dirty="0" spc="-30"/>
              <a:t> </a:t>
            </a:r>
            <a:r>
              <a:rPr dirty="0"/>
              <a:t>M</a:t>
            </a:r>
            <a:r>
              <a:rPr dirty="0" spc="-30"/>
              <a:t> </a:t>
            </a:r>
            <a:r>
              <a:rPr dirty="0"/>
              <a:t>Richards</a:t>
            </a:r>
            <a:r>
              <a:rPr dirty="0" spc="-30"/>
              <a:t> </a:t>
            </a:r>
            <a:r>
              <a:rPr dirty="0" spc="-10"/>
              <a:t>Accounts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41337" y="1541716"/>
            <a:ext cx="7908925" cy="4445000"/>
          </a:xfrm>
          <a:prstGeom prst="rect">
            <a:avLst/>
          </a:prstGeom>
        </p:spPr>
        <p:txBody>
          <a:bodyPr wrap="square" lIns="0" tIns="199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dirty="0" sz="2400" b="1">
                <a:latin typeface="Calibri"/>
                <a:cs typeface="Calibri"/>
              </a:rPr>
              <a:t>Grant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giving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decision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making</a:t>
            </a:r>
            <a:endParaRPr sz="2400">
              <a:latin typeface="Calibri"/>
              <a:cs typeface="Calibri"/>
            </a:endParaRPr>
          </a:p>
          <a:p>
            <a:pPr marL="469265" marR="5080" indent="-335915">
              <a:lnSpc>
                <a:spcPct val="1510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Trustees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prefer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proactive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charities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their </a:t>
            </a:r>
            <a:r>
              <a:rPr dirty="0" sz="2400">
                <a:latin typeface="Calibri"/>
                <a:cs typeface="Calibri"/>
              </a:rPr>
              <a:t>own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choice,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rather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react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external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applications. </a:t>
            </a:r>
            <a:r>
              <a:rPr dirty="0" sz="2400">
                <a:latin typeface="Calibri"/>
                <a:cs typeface="Calibri"/>
              </a:rPr>
              <a:t>Accordingly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external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applications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u="heavy" sz="2400" spc="-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encouraged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to </a:t>
            </a:r>
            <a:r>
              <a:rPr dirty="0" sz="2400">
                <a:latin typeface="Calibri"/>
                <a:cs typeface="Calibri"/>
              </a:rPr>
              <a:t>save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costs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acknowledged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only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successful </a:t>
            </a:r>
            <a:r>
              <a:rPr dirty="0" sz="2400">
                <a:latin typeface="Calibri"/>
                <a:cs typeface="Calibri"/>
              </a:rPr>
              <a:t>applicants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notified</a:t>
            </a:r>
            <a:endParaRPr sz="2400">
              <a:latin typeface="Calibri"/>
              <a:cs typeface="Calibri"/>
            </a:endParaRPr>
          </a:p>
          <a:p>
            <a:pPr marL="469900" marR="500380" indent="-335915">
              <a:lnSpc>
                <a:spcPct val="151000"/>
              </a:lnSpc>
              <a:buFont typeface="Arial"/>
              <a:buChar char="•"/>
              <a:tabLst>
                <a:tab pos="469900" algn="l"/>
              </a:tabLst>
            </a:pPr>
            <a:r>
              <a:rPr dirty="0" sz="2400">
                <a:latin typeface="Calibri"/>
                <a:cs typeface="Calibri"/>
              </a:rPr>
              <a:t>individual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trustees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nominate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beneficiaries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they </a:t>
            </a:r>
            <a:r>
              <a:rPr dirty="0" sz="2400">
                <a:latin typeface="Calibri"/>
                <a:cs typeface="Calibri"/>
              </a:rPr>
              <a:t>think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spirit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0">
                <a:latin typeface="Calibri"/>
                <a:cs typeface="Calibri"/>
              </a:rPr>
              <a:t> Founder.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2605" y="3950304"/>
            <a:ext cx="4766251" cy="280017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150" y="5669349"/>
            <a:ext cx="2400020" cy="107501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40"/>
              <a:t> </a:t>
            </a:r>
            <a:r>
              <a:rPr dirty="0"/>
              <a:t>Violet</a:t>
            </a:r>
            <a:r>
              <a:rPr dirty="0" spc="-30"/>
              <a:t> </a:t>
            </a:r>
            <a:r>
              <a:rPr dirty="0"/>
              <a:t>M</a:t>
            </a:r>
            <a:r>
              <a:rPr dirty="0" spc="-30"/>
              <a:t> </a:t>
            </a:r>
            <a:r>
              <a:rPr dirty="0"/>
              <a:t>Richards</a:t>
            </a:r>
            <a:r>
              <a:rPr dirty="0" spc="-30"/>
              <a:t> </a:t>
            </a:r>
            <a:r>
              <a:rPr dirty="0" spc="-10"/>
              <a:t>Accounts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422399"/>
            <a:ext cx="4772660" cy="297688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7396" y="1611699"/>
            <a:ext cx="6095999" cy="40576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Storing</a:t>
            </a:r>
            <a:r>
              <a:rPr dirty="0" spc="-90"/>
              <a:t> </a:t>
            </a:r>
            <a:r>
              <a:rPr dirty="0"/>
              <a:t>your</a:t>
            </a:r>
            <a:r>
              <a:rPr dirty="0" spc="-85"/>
              <a:t> </a:t>
            </a:r>
            <a:r>
              <a:rPr dirty="0"/>
              <a:t>research:</a:t>
            </a:r>
            <a:r>
              <a:rPr dirty="0" spc="-85"/>
              <a:t> </a:t>
            </a:r>
            <a:r>
              <a:rPr dirty="0" spc="-10"/>
              <a:t>Database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Storing</a:t>
            </a:r>
            <a:r>
              <a:rPr dirty="0" spc="-90"/>
              <a:t> </a:t>
            </a:r>
            <a:r>
              <a:rPr dirty="0"/>
              <a:t>your</a:t>
            </a:r>
            <a:r>
              <a:rPr dirty="0" spc="-85"/>
              <a:t> </a:t>
            </a:r>
            <a:r>
              <a:rPr dirty="0"/>
              <a:t>research:</a:t>
            </a:r>
            <a:r>
              <a:rPr dirty="0" spc="-85"/>
              <a:t> </a:t>
            </a:r>
            <a:r>
              <a:rPr dirty="0" spc="-10"/>
              <a:t>Database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3300" spc="-10" b="1">
                <a:latin typeface="Calibri"/>
                <a:cs typeface="Calibri"/>
              </a:rPr>
              <a:t>Purpose</a:t>
            </a:r>
            <a:endParaRPr sz="3300">
              <a:latin typeface="Calibri"/>
              <a:cs typeface="Calibri"/>
            </a:endParaRPr>
          </a:p>
          <a:p>
            <a:pPr marL="469265" indent="-3752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300"/>
              <a:t>Overview</a:t>
            </a:r>
            <a:r>
              <a:rPr dirty="0" sz="3300" spc="-35"/>
              <a:t> </a:t>
            </a:r>
            <a:r>
              <a:rPr dirty="0" sz="3300"/>
              <a:t>of</a:t>
            </a:r>
            <a:r>
              <a:rPr dirty="0" sz="3300" spc="-20"/>
              <a:t> </a:t>
            </a:r>
            <a:r>
              <a:rPr dirty="0" sz="3300"/>
              <a:t>who</a:t>
            </a:r>
            <a:r>
              <a:rPr dirty="0" sz="3300" spc="-20"/>
              <a:t> </a:t>
            </a:r>
            <a:r>
              <a:rPr dirty="0" sz="3300"/>
              <a:t>is</a:t>
            </a:r>
            <a:r>
              <a:rPr dirty="0" sz="3300" spc="-25"/>
              <a:t> </a:t>
            </a:r>
            <a:r>
              <a:rPr dirty="0" sz="3300"/>
              <a:t>on</a:t>
            </a:r>
            <a:r>
              <a:rPr dirty="0" sz="3300" spc="-20"/>
              <a:t> </a:t>
            </a:r>
            <a:r>
              <a:rPr dirty="0" sz="3300"/>
              <a:t>your</a:t>
            </a:r>
            <a:r>
              <a:rPr dirty="0" sz="3300" spc="-20"/>
              <a:t> </a:t>
            </a:r>
            <a:r>
              <a:rPr dirty="0" sz="3300" spc="-10"/>
              <a:t>radar</a:t>
            </a:r>
            <a:endParaRPr sz="3300"/>
          </a:p>
          <a:p>
            <a:pPr marL="469265" indent="-3752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300" spc="-20"/>
              <a:t>Tracking</a:t>
            </a:r>
            <a:r>
              <a:rPr dirty="0" sz="3300" spc="-90"/>
              <a:t> </a:t>
            </a:r>
            <a:r>
              <a:rPr dirty="0" sz="3300"/>
              <a:t>and</a:t>
            </a:r>
            <a:r>
              <a:rPr dirty="0" sz="3300" spc="-80"/>
              <a:t> </a:t>
            </a:r>
            <a:r>
              <a:rPr dirty="0" sz="3300"/>
              <a:t>storing</a:t>
            </a:r>
            <a:r>
              <a:rPr dirty="0" sz="3300" spc="-75"/>
              <a:t> </a:t>
            </a:r>
            <a:r>
              <a:rPr dirty="0" sz="3300" spc="-10"/>
              <a:t>information</a:t>
            </a:r>
            <a:endParaRPr sz="3300"/>
          </a:p>
          <a:p>
            <a:pPr marL="469265" indent="-3752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300"/>
              <a:t>Date</a:t>
            </a:r>
            <a:r>
              <a:rPr dirty="0" sz="3300" spc="-45"/>
              <a:t> </a:t>
            </a:r>
            <a:r>
              <a:rPr dirty="0" sz="3300"/>
              <a:t>of</a:t>
            </a:r>
            <a:r>
              <a:rPr dirty="0" sz="3300" spc="-40"/>
              <a:t> </a:t>
            </a:r>
            <a:r>
              <a:rPr dirty="0" sz="3300" spc="-10"/>
              <a:t>action</a:t>
            </a:r>
            <a:endParaRPr sz="3300"/>
          </a:p>
          <a:p>
            <a:pPr marL="469265" marR="556895" indent="-375920">
              <a:lnSpc>
                <a:spcPct val="1155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z="3300" spc="-114"/>
              <a:t>To</a:t>
            </a:r>
            <a:r>
              <a:rPr dirty="0" sz="3300" spc="-65"/>
              <a:t> </a:t>
            </a:r>
            <a:r>
              <a:rPr dirty="0" sz="3300"/>
              <a:t>support</a:t>
            </a:r>
            <a:r>
              <a:rPr dirty="0" sz="3300" spc="-60"/>
              <a:t> </a:t>
            </a:r>
            <a:r>
              <a:rPr dirty="0" sz="3300"/>
              <a:t>applications,</a:t>
            </a:r>
            <a:r>
              <a:rPr dirty="0" sz="3300" spc="-60"/>
              <a:t> </a:t>
            </a:r>
            <a:r>
              <a:rPr dirty="0" sz="3300" spc="-10"/>
              <a:t>stewardship</a:t>
            </a:r>
            <a:r>
              <a:rPr dirty="0" sz="3300" spc="-60"/>
              <a:t> </a:t>
            </a:r>
            <a:r>
              <a:rPr dirty="0" sz="3300" spc="-25"/>
              <a:t>and </a:t>
            </a:r>
            <a:r>
              <a:rPr dirty="0" sz="3300" spc="-10"/>
              <a:t>evaluation</a:t>
            </a:r>
            <a:endParaRPr sz="3300"/>
          </a:p>
          <a:p>
            <a:pPr marL="469265" indent="-3752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300"/>
              <a:t>Funds</a:t>
            </a:r>
            <a:r>
              <a:rPr dirty="0" sz="3300" spc="-85"/>
              <a:t> </a:t>
            </a:r>
            <a:r>
              <a:rPr dirty="0" sz="3300"/>
              <a:t>you</a:t>
            </a:r>
            <a:r>
              <a:rPr dirty="0" sz="3300" spc="-60"/>
              <a:t> </a:t>
            </a:r>
            <a:r>
              <a:rPr dirty="0" sz="3300"/>
              <a:t>have</a:t>
            </a:r>
            <a:r>
              <a:rPr dirty="0" sz="3300" spc="-60"/>
              <a:t> </a:t>
            </a:r>
            <a:r>
              <a:rPr dirty="0" sz="3300"/>
              <a:t>reviewed</a:t>
            </a:r>
            <a:r>
              <a:rPr dirty="0" sz="3300" spc="-60"/>
              <a:t> </a:t>
            </a:r>
            <a:r>
              <a:rPr dirty="0" sz="3300"/>
              <a:t>that</a:t>
            </a:r>
            <a:r>
              <a:rPr dirty="0" sz="3300" spc="-60"/>
              <a:t> </a:t>
            </a:r>
            <a:r>
              <a:rPr dirty="0" sz="3300" spc="-150"/>
              <a:t>aren9t</a:t>
            </a:r>
            <a:r>
              <a:rPr dirty="0" sz="3300" spc="-35"/>
              <a:t> </a:t>
            </a:r>
            <a:r>
              <a:rPr dirty="0" sz="3300"/>
              <a:t>for</a:t>
            </a:r>
            <a:r>
              <a:rPr dirty="0" sz="3300" spc="-60"/>
              <a:t> </a:t>
            </a:r>
            <a:r>
              <a:rPr dirty="0" sz="3300" spc="-25"/>
              <a:t>you</a:t>
            </a:r>
            <a:endParaRPr sz="33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Storing</a:t>
            </a:r>
            <a:r>
              <a:rPr dirty="0" spc="-90"/>
              <a:t> </a:t>
            </a:r>
            <a:r>
              <a:rPr dirty="0"/>
              <a:t>your</a:t>
            </a:r>
            <a:r>
              <a:rPr dirty="0" spc="-85"/>
              <a:t> </a:t>
            </a:r>
            <a:r>
              <a:rPr dirty="0"/>
              <a:t>research:</a:t>
            </a:r>
            <a:r>
              <a:rPr dirty="0" spc="-85"/>
              <a:t> </a:t>
            </a:r>
            <a:r>
              <a:rPr dirty="0" spc="-10"/>
              <a:t>Database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41337" y="1645729"/>
            <a:ext cx="6182360" cy="351155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3300" b="1">
                <a:latin typeface="Calibri"/>
                <a:cs typeface="Calibri"/>
              </a:rPr>
              <a:t>What</a:t>
            </a:r>
            <a:r>
              <a:rPr dirty="0" sz="3300" spc="-45" b="1">
                <a:latin typeface="Calibri"/>
                <a:cs typeface="Calibri"/>
              </a:rPr>
              <a:t> </a:t>
            </a:r>
            <a:r>
              <a:rPr dirty="0" sz="3300" b="1">
                <a:latin typeface="Calibri"/>
                <a:cs typeface="Calibri"/>
              </a:rPr>
              <a:t>to</a:t>
            </a:r>
            <a:r>
              <a:rPr dirty="0" sz="3300" spc="-40" b="1">
                <a:latin typeface="Calibri"/>
                <a:cs typeface="Calibri"/>
              </a:rPr>
              <a:t> </a:t>
            </a:r>
            <a:r>
              <a:rPr dirty="0" sz="3300" spc="-10" b="1">
                <a:latin typeface="Calibri"/>
                <a:cs typeface="Calibri"/>
              </a:rPr>
              <a:t>include</a:t>
            </a:r>
            <a:endParaRPr sz="3300">
              <a:latin typeface="Calibri"/>
              <a:cs typeface="Calibri"/>
            </a:endParaRPr>
          </a:p>
          <a:p>
            <a:pPr marL="469265" indent="-3752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300">
                <a:latin typeface="Calibri"/>
                <a:cs typeface="Calibri"/>
              </a:rPr>
              <a:t>Web</a:t>
            </a:r>
            <a:r>
              <a:rPr dirty="0" sz="3300" spc="-5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and</a:t>
            </a:r>
            <a:r>
              <a:rPr dirty="0" sz="3300" spc="-5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Charity</a:t>
            </a:r>
            <a:r>
              <a:rPr dirty="0" sz="3300" spc="-5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Commission</a:t>
            </a:r>
            <a:r>
              <a:rPr dirty="0" sz="3300" spc="-50">
                <a:latin typeface="Calibri"/>
                <a:cs typeface="Calibri"/>
              </a:rPr>
              <a:t> </a:t>
            </a:r>
            <a:r>
              <a:rPr dirty="0" sz="3300" spc="-20">
                <a:latin typeface="Calibri"/>
                <a:cs typeface="Calibri"/>
              </a:rPr>
              <a:t>link</a:t>
            </a:r>
            <a:endParaRPr sz="3300">
              <a:latin typeface="Calibri"/>
              <a:cs typeface="Calibri"/>
            </a:endParaRPr>
          </a:p>
          <a:p>
            <a:pPr marL="469265" indent="-3752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300">
                <a:latin typeface="Calibri"/>
                <a:cs typeface="Calibri"/>
              </a:rPr>
              <a:t>Scoring</a:t>
            </a:r>
            <a:r>
              <a:rPr dirty="0" sz="3300" spc="-10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system</a:t>
            </a:r>
            <a:r>
              <a:rPr dirty="0" sz="3300" spc="-9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(grant</a:t>
            </a:r>
            <a:r>
              <a:rPr dirty="0" sz="3300" spc="-8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size</a:t>
            </a:r>
            <a:r>
              <a:rPr dirty="0" sz="3300" spc="-9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and</a:t>
            </a:r>
            <a:r>
              <a:rPr dirty="0" sz="3300" spc="-85">
                <a:latin typeface="Calibri"/>
                <a:cs typeface="Calibri"/>
              </a:rPr>
              <a:t> </a:t>
            </a:r>
            <a:r>
              <a:rPr dirty="0" sz="3300" spc="-20">
                <a:latin typeface="Calibri"/>
                <a:cs typeface="Calibri"/>
              </a:rPr>
              <a:t>fit)</a:t>
            </a:r>
            <a:endParaRPr sz="3300">
              <a:latin typeface="Calibri"/>
              <a:cs typeface="Calibri"/>
            </a:endParaRPr>
          </a:p>
          <a:p>
            <a:pPr marL="469265" indent="-3752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300">
                <a:latin typeface="Calibri"/>
                <a:cs typeface="Calibri"/>
              </a:rPr>
              <a:t>Match</a:t>
            </a:r>
            <a:r>
              <a:rPr dirty="0" sz="3300" spc="-6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to</a:t>
            </a:r>
            <a:r>
              <a:rPr dirty="0" sz="3300" spc="-5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your</a:t>
            </a:r>
            <a:r>
              <a:rPr dirty="0" sz="3300" spc="-5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work</a:t>
            </a:r>
            <a:r>
              <a:rPr dirty="0" sz="3300" spc="-55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(RAG)</a:t>
            </a:r>
            <a:endParaRPr sz="3300">
              <a:latin typeface="Calibri"/>
              <a:cs typeface="Calibri"/>
            </a:endParaRPr>
          </a:p>
          <a:p>
            <a:pPr marL="469265" indent="-3752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300">
                <a:latin typeface="Calibri"/>
                <a:cs typeface="Calibri"/>
              </a:rPr>
              <a:t>Action</a:t>
            </a:r>
            <a:r>
              <a:rPr dirty="0" sz="3300" spc="-30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needed</a:t>
            </a:r>
            <a:endParaRPr sz="3300">
              <a:latin typeface="Calibri"/>
              <a:cs typeface="Calibri"/>
            </a:endParaRPr>
          </a:p>
          <a:p>
            <a:pPr marL="469265" indent="-3752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300">
                <a:latin typeface="Calibri"/>
                <a:cs typeface="Calibri"/>
              </a:rPr>
              <a:t>Date</a:t>
            </a:r>
            <a:r>
              <a:rPr dirty="0" sz="3300" spc="-4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of</a:t>
            </a:r>
            <a:r>
              <a:rPr dirty="0" sz="3300" spc="-40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action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Storing</a:t>
            </a:r>
            <a:r>
              <a:rPr dirty="0" spc="-90"/>
              <a:t> </a:t>
            </a:r>
            <a:r>
              <a:rPr dirty="0"/>
              <a:t>your</a:t>
            </a:r>
            <a:r>
              <a:rPr dirty="0" spc="-85"/>
              <a:t> </a:t>
            </a:r>
            <a:r>
              <a:rPr dirty="0"/>
              <a:t>research:</a:t>
            </a:r>
            <a:r>
              <a:rPr dirty="0" spc="-85"/>
              <a:t> </a:t>
            </a:r>
            <a:r>
              <a:rPr dirty="0" spc="-10"/>
              <a:t>Database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41337" y="1645729"/>
            <a:ext cx="7575550" cy="409257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3300" b="1">
                <a:latin typeface="Calibri"/>
                <a:cs typeface="Calibri"/>
              </a:rPr>
              <a:t>What</a:t>
            </a:r>
            <a:r>
              <a:rPr dirty="0" sz="3300" spc="-45" b="1">
                <a:latin typeface="Calibri"/>
                <a:cs typeface="Calibri"/>
              </a:rPr>
              <a:t> </a:t>
            </a:r>
            <a:r>
              <a:rPr dirty="0" sz="3300" b="1">
                <a:latin typeface="Calibri"/>
                <a:cs typeface="Calibri"/>
              </a:rPr>
              <a:t>to</a:t>
            </a:r>
            <a:r>
              <a:rPr dirty="0" sz="3300" spc="-40" b="1">
                <a:latin typeface="Calibri"/>
                <a:cs typeface="Calibri"/>
              </a:rPr>
              <a:t> </a:t>
            </a:r>
            <a:r>
              <a:rPr dirty="0" sz="3300" spc="-10" b="1">
                <a:latin typeface="Calibri"/>
                <a:cs typeface="Calibri"/>
              </a:rPr>
              <a:t>include</a:t>
            </a:r>
            <a:endParaRPr sz="3300">
              <a:latin typeface="Calibri"/>
              <a:cs typeface="Calibri"/>
            </a:endParaRPr>
          </a:p>
          <a:p>
            <a:pPr marL="469265" marR="1425575" indent="-375920">
              <a:lnSpc>
                <a:spcPct val="1155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z="3300">
                <a:latin typeface="Calibri"/>
                <a:cs typeface="Calibri"/>
              </a:rPr>
              <a:t>Type</a:t>
            </a:r>
            <a:r>
              <a:rPr dirty="0" sz="3300" spc="-8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of</a:t>
            </a:r>
            <a:r>
              <a:rPr dirty="0" sz="3300" spc="-7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application</a:t>
            </a:r>
            <a:r>
              <a:rPr dirty="0" sz="3300" spc="-7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-</a:t>
            </a:r>
            <a:r>
              <a:rPr dirty="0" sz="3300" spc="-75">
                <a:latin typeface="Calibri"/>
                <a:cs typeface="Calibri"/>
              </a:rPr>
              <a:t> </a:t>
            </a:r>
            <a:r>
              <a:rPr dirty="0" sz="3300" spc="-40">
                <a:latin typeface="Calibri"/>
                <a:cs typeface="Calibri"/>
              </a:rPr>
              <a:t>letter,</a:t>
            </a:r>
            <a:r>
              <a:rPr dirty="0" sz="3300" spc="-75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email, </a:t>
            </a:r>
            <a:r>
              <a:rPr dirty="0" sz="3300">
                <a:latin typeface="Calibri"/>
                <a:cs typeface="Calibri"/>
              </a:rPr>
              <a:t>application,</a:t>
            </a:r>
            <a:r>
              <a:rPr dirty="0" sz="3300" spc="-70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network</a:t>
            </a:r>
            <a:endParaRPr sz="3300">
              <a:latin typeface="Calibri"/>
              <a:cs typeface="Calibri"/>
            </a:endParaRPr>
          </a:p>
          <a:p>
            <a:pPr marL="469265" marR="449580" indent="-375920">
              <a:lnSpc>
                <a:spcPct val="1155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z="3300">
                <a:latin typeface="Calibri"/>
                <a:cs typeface="Calibri"/>
              </a:rPr>
              <a:t>Status</a:t>
            </a:r>
            <a:r>
              <a:rPr dirty="0" sz="3300" spc="-7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of</a:t>
            </a:r>
            <a:r>
              <a:rPr dirty="0" sz="3300" spc="-5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application</a:t>
            </a:r>
            <a:r>
              <a:rPr dirty="0" sz="3300" spc="-6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-</a:t>
            </a:r>
            <a:r>
              <a:rPr dirty="0" sz="3300" spc="-5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draft,</a:t>
            </a:r>
            <a:r>
              <a:rPr dirty="0" sz="3300" spc="-55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submitted, result</a:t>
            </a:r>
            <a:endParaRPr sz="3300">
              <a:latin typeface="Calibri"/>
              <a:cs typeface="Calibri"/>
            </a:endParaRPr>
          </a:p>
          <a:p>
            <a:pPr marL="469265" marR="5080" indent="-375920">
              <a:lnSpc>
                <a:spcPct val="1155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z="3300">
                <a:latin typeface="Calibri"/>
                <a:cs typeface="Calibri"/>
              </a:rPr>
              <a:t>Relationship</a:t>
            </a:r>
            <a:r>
              <a:rPr dirty="0" sz="3300" spc="-8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-</a:t>
            </a:r>
            <a:r>
              <a:rPr dirty="0" sz="3300" spc="-8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past</a:t>
            </a:r>
            <a:r>
              <a:rPr dirty="0" sz="3300" spc="-80">
                <a:latin typeface="Calibri"/>
                <a:cs typeface="Calibri"/>
              </a:rPr>
              <a:t> </a:t>
            </a:r>
            <a:r>
              <a:rPr dirty="0" sz="3300" spc="-25">
                <a:latin typeface="Calibri"/>
                <a:cs typeface="Calibri"/>
              </a:rPr>
              <a:t>funder,</a:t>
            </a:r>
            <a:r>
              <a:rPr dirty="0" sz="3300" spc="-8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current</a:t>
            </a:r>
            <a:r>
              <a:rPr dirty="0" sz="3300" spc="-80">
                <a:latin typeface="Calibri"/>
                <a:cs typeface="Calibri"/>
              </a:rPr>
              <a:t> </a:t>
            </a:r>
            <a:r>
              <a:rPr dirty="0" sz="3300" spc="-40">
                <a:latin typeface="Calibri"/>
                <a:cs typeface="Calibri"/>
              </a:rPr>
              <a:t>funder, </a:t>
            </a:r>
            <a:r>
              <a:rPr dirty="0" sz="3300" spc="-10">
                <a:latin typeface="Calibri"/>
                <a:cs typeface="Calibri"/>
              </a:rPr>
              <a:t>prospect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Storing</a:t>
            </a:r>
            <a:r>
              <a:rPr dirty="0" spc="-90"/>
              <a:t> </a:t>
            </a:r>
            <a:r>
              <a:rPr dirty="0"/>
              <a:t>your</a:t>
            </a:r>
            <a:r>
              <a:rPr dirty="0" spc="-85"/>
              <a:t> </a:t>
            </a:r>
            <a:r>
              <a:rPr dirty="0"/>
              <a:t>research:</a:t>
            </a:r>
            <a:r>
              <a:rPr dirty="0" spc="-85"/>
              <a:t> </a:t>
            </a:r>
            <a:r>
              <a:rPr dirty="0" spc="-10"/>
              <a:t>Database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41337" y="1645729"/>
            <a:ext cx="7647305" cy="409257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3300" b="1">
                <a:latin typeface="Calibri"/>
                <a:cs typeface="Calibri"/>
              </a:rPr>
              <a:t>Things</a:t>
            </a:r>
            <a:r>
              <a:rPr dirty="0" sz="3300" spc="-30" b="1">
                <a:latin typeface="Calibri"/>
                <a:cs typeface="Calibri"/>
              </a:rPr>
              <a:t> </a:t>
            </a:r>
            <a:r>
              <a:rPr dirty="0" sz="3300" b="1">
                <a:latin typeface="Calibri"/>
                <a:cs typeface="Calibri"/>
              </a:rPr>
              <a:t>to</a:t>
            </a:r>
            <a:r>
              <a:rPr dirty="0" sz="3300" spc="-30" b="1">
                <a:latin typeface="Calibri"/>
                <a:cs typeface="Calibri"/>
              </a:rPr>
              <a:t> </a:t>
            </a:r>
            <a:r>
              <a:rPr dirty="0" sz="3300" b="1">
                <a:latin typeface="Calibri"/>
                <a:cs typeface="Calibri"/>
              </a:rPr>
              <a:t>think</a:t>
            </a:r>
            <a:r>
              <a:rPr dirty="0" sz="3300" spc="-25" b="1">
                <a:latin typeface="Calibri"/>
                <a:cs typeface="Calibri"/>
              </a:rPr>
              <a:t> </a:t>
            </a:r>
            <a:r>
              <a:rPr dirty="0" sz="3300" spc="-10" b="1">
                <a:latin typeface="Calibri"/>
                <a:cs typeface="Calibri"/>
              </a:rPr>
              <a:t>about</a:t>
            </a:r>
            <a:endParaRPr sz="3300">
              <a:latin typeface="Calibri"/>
              <a:cs typeface="Calibri"/>
            </a:endParaRPr>
          </a:p>
          <a:p>
            <a:pPr marL="469265" indent="-3752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300">
                <a:latin typeface="Calibri"/>
                <a:cs typeface="Calibri"/>
              </a:rPr>
              <a:t>Can</a:t>
            </a:r>
            <a:r>
              <a:rPr dirty="0" sz="3300" spc="-5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be</a:t>
            </a:r>
            <a:r>
              <a:rPr dirty="0" sz="3300" spc="-3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a</a:t>
            </a:r>
            <a:r>
              <a:rPr dirty="0" sz="3300" spc="-3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simple</a:t>
            </a:r>
            <a:r>
              <a:rPr dirty="0" sz="3300" spc="-3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excel</a:t>
            </a:r>
            <a:r>
              <a:rPr dirty="0" sz="3300" spc="-35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document</a:t>
            </a:r>
            <a:endParaRPr sz="3300">
              <a:latin typeface="Calibri"/>
              <a:cs typeface="Calibri"/>
            </a:endParaRPr>
          </a:p>
          <a:p>
            <a:pPr marL="469265" indent="-3752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300">
                <a:latin typeface="Calibri"/>
                <a:cs typeface="Calibri"/>
              </a:rPr>
              <a:t>Regularly</a:t>
            </a:r>
            <a:r>
              <a:rPr dirty="0" sz="3300" spc="-5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update</a:t>
            </a:r>
            <a:r>
              <a:rPr dirty="0" sz="3300" spc="-4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and</a:t>
            </a:r>
            <a:r>
              <a:rPr dirty="0" sz="3300" spc="-4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check</a:t>
            </a:r>
            <a:r>
              <a:rPr dirty="0" sz="3300" spc="-4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the</a:t>
            </a:r>
            <a:r>
              <a:rPr dirty="0" sz="3300" spc="-40">
                <a:latin typeface="Calibri"/>
                <a:cs typeface="Calibri"/>
              </a:rPr>
              <a:t> </a:t>
            </a:r>
            <a:r>
              <a:rPr dirty="0" sz="3300" spc="-20">
                <a:latin typeface="Calibri"/>
                <a:cs typeface="Calibri"/>
              </a:rPr>
              <a:t>data</a:t>
            </a:r>
            <a:endParaRPr sz="3300">
              <a:latin typeface="Calibri"/>
              <a:cs typeface="Calibri"/>
            </a:endParaRPr>
          </a:p>
          <a:p>
            <a:pPr marL="469265" marR="5080" indent="-375920">
              <a:lnSpc>
                <a:spcPct val="1155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z="3300">
                <a:latin typeface="Calibri"/>
                <a:cs typeface="Calibri"/>
              </a:rPr>
              <a:t>Keep</a:t>
            </a:r>
            <a:r>
              <a:rPr dirty="0" sz="3300" spc="-3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it</a:t>
            </a:r>
            <a:r>
              <a:rPr dirty="0" sz="3300" spc="-3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simple</a:t>
            </a:r>
            <a:r>
              <a:rPr dirty="0" sz="3300" spc="-3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-</a:t>
            </a:r>
            <a:r>
              <a:rPr dirty="0" sz="3300" spc="-3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it</a:t>
            </a:r>
            <a:r>
              <a:rPr dirty="0" sz="3300" spc="-3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is</a:t>
            </a:r>
            <a:r>
              <a:rPr dirty="0" sz="3300" spc="-3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to</a:t>
            </a:r>
            <a:r>
              <a:rPr dirty="0" sz="3300" spc="-3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make</a:t>
            </a:r>
            <a:r>
              <a:rPr dirty="0" sz="3300" spc="-3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decisions</a:t>
            </a:r>
            <a:r>
              <a:rPr dirty="0" sz="3300" spc="-35">
                <a:latin typeface="Calibri"/>
                <a:cs typeface="Calibri"/>
              </a:rPr>
              <a:t> </a:t>
            </a:r>
            <a:r>
              <a:rPr dirty="0" sz="3300" spc="-25">
                <a:latin typeface="Calibri"/>
                <a:cs typeface="Calibri"/>
              </a:rPr>
              <a:t>and </a:t>
            </a:r>
            <a:r>
              <a:rPr dirty="0" sz="3300">
                <a:latin typeface="Calibri"/>
                <a:cs typeface="Calibri"/>
              </a:rPr>
              <a:t>take</a:t>
            </a:r>
            <a:r>
              <a:rPr dirty="0" sz="3300" spc="-7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action</a:t>
            </a:r>
            <a:r>
              <a:rPr dirty="0" sz="3300" spc="-6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not</a:t>
            </a:r>
            <a:r>
              <a:rPr dirty="0" sz="3300" spc="-6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to</a:t>
            </a:r>
            <a:r>
              <a:rPr dirty="0" sz="3300" spc="-6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store</a:t>
            </a:r>
            <a:r>
              <a:rPr dirty="0" sz="3300" spc="-6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all</a:t>
            </a:r>
            <a:r>
              <a:rPr dirty="0" sz="3300" spc="-60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information</a:t>
            </a:r>
            <a:endParaRPr sz="3300">
              <a:latin typeface="Calibri"/>
              <a:cs typeface="Calibri"/>
            </a:endParaRPr>
          </a:p>
          <a:p>
            <a:pPr marL="469265" indent="-3752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300" spc="-180">
                <a:latin typeface="Calibri"/>
                <a:cs typeface="Calibri"/>
              </a:rPr>
              <a:t>Don9t</a:t>
            </a:r>
            <a:r>
              <a:rPr dirty="0" sz="3300" spc="-10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over</a:t>
            </a:r>
            <a:r>
              <a:rPr dirty="0" sz="3300" spc="-10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complicate</a:t>
            </a:r>
            <a:r>
              <a:rPr dirty="0" sz="3300" spc="-60">
                <a:latin typeface="Calibri"/>
                <a:cs typeface="Calibri"/>
              </a:rPr>
              <a:t> </a:t>
            </a:r>
            <a:r>
              <a:rPr dirty="0" sz="3300" spc="-25">
                <a:latin typeface="Calibri"/>
                <a:cs typeface="Calibri"/>
              </a:rPr>
              <a:t>it!</a:t>
            </a:r>
            <a:endParaRPr sz="3300">
              <a:latin typeface="Calibri"/>
              <a:cs typeface="Calibri"/>
            </a:endParaRPr>
          </a:p>
          <a:p>
            <a:pPr marL="469265" indent="-3752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300" spc="-254">
                <a:latin typeface="Calibri"/>
                <a:cs typeface="Calibri"/>
              </a:rPr>
              <a:t>8Chunk9</a:t>
            </a:r>
            <a:r>
              <a:rPr dirty="0" sz="3300" spc="-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the</a:t>
            </a:r>
            <a:r>
              <a:rPr dirty="0" sz="3300" spc="-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time spent</a:t>
            </a:r>
            <a:r>
              <a:rPr dirty="0" sz="3300" spc="-5">
                <a:latin typeface="Calibri"/>
                <a:cs typeface="Calibri"/>
              </a:rPr>
              <a:t> </a:t>
            </a:r>
            <a:r>
              <a:rPr dirty="0" sz="3300">
                <a:latin typeface="Calibri"/>
                <a:cs typeface="Calibri"/>
              </a:rPr>
              <a:t>on</a:t>
            </a:r>
            <a:r>
              <a:rPr dirty="0" sz="3300" spc="-5">
                <a:latin typeface="Calibri"/>
                <a:cs typeface="Calibri"/>
              </a:rPr>
              <a:t> </a:t>
            </a:r>
            <a:r>
              <a:rPr dirty="0" sz="3300" spc="-25">
                <a:latin typeface="Calibri"/>
                <a:cs typeface="Calibri"/>
              </a:rPr>
              <a:t>it.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80359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</a:t>
            </a:r>
            <a:r>
              <a:rPr dirty="0" spc="-55"/>
              <a:t> </a:t>
            </a:r>
            <a:r>
              <a:rPr dirty="0"/>
              <a:t>curious.</a:t>
            </a:r>
            <a:r>
              <a:rPr dirty="0" spc="-55"/>
              <a:t> </a:t>
            </a:r>
            <a:r>
              <a:rPr dirty="0"/>
              <a:t>Be</a:t>
            </a:r>
            <a:r>
              <a:rPr dirty="0" spc="-55"/>
              <a:t> </a:t>
            </a:r>
            <a:r>
              <a:rPr dirty="0" spc="-35"/>
              <a:t>nosy.</a:t>
            </a:r>
            <a:r>
              <a:rPr dirty="0" spc="-55"/>
              <a:t> </a:t>
            </a:r>
            <a:r>
              <a:rPr dirty="0"/>
              <a:t>Ask</a:t>
            </a:r>
            <a:r>
              <a:rPr dirty="0" spc="-20"/>
              <a:t> </a:t>
            </a:r>
            <a:r>
              <a:rPr dirty="0" spc="-10"/>
              <a:t>Questions!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552575"/>
            <a:ext cx="6095999" cy="405764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778929"/>
            <a:ext cx="312801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Keep</a:t>
            </a:r>
            <a:r>
              <a:rPr dirty="0" spc="-55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 spc="-10"/>
              <a:t>touch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16255" rIns="0" bIns="0" rtlCol="0" vert="horz">
            <a:spAutoFit/>
          </a:bodyPr>
          <a:lstStyle/>
          <a:p>
            <a:pPr marL="1270" marR="715010">
              <a:lnSpc>
                <a:spcPct val="100699"/>
              </a:lnSpc>
              <a:spcBef>
                <a:spcPts val="70"/>
              </a:spcBef>
            </a:pPr>
            <a:r>
              <a:rPr dirty="0"/>
              <a:t>I</a:t>
            </a:r>
            <a:r>
              <a:rPr dirty="0" spc="-60"/>
              <a:t> </a:t>
            </a:r>
            <a:r>
              <a:rPr dirty="0"/>
              <a:t>will</a:t>
            </a:r>
            <a:r>
              <a:rPr dirty="0" spc="-50"/>
              <a:t> </a:t>
            </a:r>
            <a:r>
              <a:rPr dirty="0"/>
              <a:t>be</a:t>
            </a:r>
            <a:r>
              <a:rPr dirty="0" spc="-50"/>
              <a:t> </a:t>
            </a:r>
            <a:r>
              <a:rPr dirty="0"/>
              <a:t>producing</a:t>
            </a:r>
            <a:r>
              <a:rPr dirty="0" spc="-45"/>
              <a:t> </a:t>
            </a:r>
            <a:r>
              <a:rPr dirty="0"/>
              <a:t>free</a:t>
            </a:r>
            <a:r>
              <a:rPr dirty="0" spc="-50"/>
              <a:t> </a:t>
            </a:r>
            <a:r>
              <a:rPr dirty="0"/>
              <a:t>templates</a:t>
            </a:r>
            <a:r>
              <a:rPr dirty="0" spc="-50"/>
              <a:t> </a:t>
            </a:r>
            <a:r>
              <a:rPr dirty="0"/>
              <a:t>over</a:t>
            </a:r>
            <a:r>
              <a:rPr dirty="0" spc="-45"/>
              <a:t> </a:t>
            </a:r>
            <a:r>
              <a:rPr dirty="0" spc="-25"/>
              <a:t>the </a:t>
            </a:r>
            <a:r>
              <a:rPr dirty="0"/>
              <a:t>coming</a:t>
            </a:r>
            <a:r>
              <a:rPr dirty="0" spc="-40"/>
              <a:t> </a:t>
            </a:r>
            <a:r>
              <a:rPr dirty="0"/>
              <a:t>months</a:t>
            </a:r>
            <a:r>
              <a:rPr dirty="0" spc="-30"/>
              <a:t> </a:t>
            </a:r>
            <a:r>
              <a:rPr dirty="0"/>
              <a:t>so</a:t>
            </a:r>
            <a:r>
              <a:rPr dirty="0" spc="-25"/>
              <a:t> </a:t>
            </a:r>
            <a:r>
              <a:rPr dirty="0"/>
              <a:t>please</a:t>
            </a:r>
            <a:r>
              <a:rPr dirty="0" spc="-30"/>
              <a:t> </a:t>
            </a:r>
            <a:r>
              <a:rPr dirty="0"/>
              <a:t>email</a:t>
            </a:r>
            <a:r>
              <a:rPr dirty="0" spc="-25"/>
              <a:t> me</a:t>
            </a:r>
          </a:p>
          <a:p>
            <a:pPr marL="915669">
              <a:lnSpc>
                <a:spcPts val="3825"/>
              </a:lnSpc>
            </a:pPr>
            <a:r>
              <a:rPr dirty="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lucy@nostoneunturned.uk</a:t>
            </a:r>
          </a:p>
          <a:p>
            <a:pPr marL="915669">
              <a:lnSpc>
                <a:spcPct val="100000"/>
              </a:lnSpc>
              <a:spcBef>
                <a:spcPts val="585"/>
              </a:spcBef>
            </a:pPr>
            <a:r>
              <a:rPr dirty="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@Lucy_Stone</a:t>
            </a:r>
          </a:p>
          <a:p>
            <a:pPr marL="915669">
              <a:lnSpc>
                <a:spcPct val="100000"/>
              </a:lnSpc>
              <a:spcBef>
                <a:spcPts val="585"/>
              </a:spcBef>
            </a:pPr>
            <a:r>
              <a:rPr dirty="0" u="heavy" sz="33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www.nostoneunturned.uk</a:t>
            </a:r>
            <a:endParaRPr sz="3300"/>
          </a:p>
          <a:p>
            <a:pPr marL="915669">
              <a:lnSpc>
                <a:spcPct val="100000"/>
              </a:lnSpc>
              <a:spcBef>
                <a:spcPts val="615"/>
              </a:spcBef>
            </a:pPr>
            <a:r>
              <a:rPr dirty="0" u="heavy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www.linkedin.com/in/lucy-</a:t>
            </a:r>
            <a:r>
              <a:rPr dirty="0" u="heavy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stone-</a:t>
            </a:r>
            <a:r>
              <a:rPr dirty="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charity/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833" y="3526283"/>
            <a:ext cx="434666" cy="43469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833" y="4721270"/>
            <a:ext cx="434662" cy="4346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2824" y="2965787"/>
            <a:ext cx="434666" cy="4346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825" y="4151248"/>
            <a:ext cx="510937" cy="379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8278" y="745820"/>
            <a:ext cx="45142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libri"/>
                <a:cs typeface="Calibri"/>
              </a:rPr>
              <a:t>I</a:t>
            </a:r>
            <a:r>
              <a:rPr dirty="0" spc="-1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am</a:t>
            </a:r>
            <a:r>
              <a:rPr dirty="0" spc="-1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also</a:t>
            </a:r>
            <a:r>
              <a:rPr dirty="0" spc="-1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</a:t>
            </a:r>
            <a:r>
              <a:rPr dirty="0" spc="-10" b="1">
                <a:latin typeface="Calibri"/>
                <a:cs typeface="Calibri"/>
              </a:rPr>
              <a:t> </a:t>
            </a:r>
            <a:r>
              <a:rPr dirty="0" spc="-40" b="1">
                <a:latin typeface="Calibri"/>
                <a:cs typeface="Calibri"/>
              </a:rPr>
              <a:t>Trustee!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3271" y="2374879"/>
            <a:ext cx="3583479" cy="2323078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976185"/>
            <a:ext cx="39109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Session</a:t>
            </a:r>
            <a:r>
              <a:rPr dirty="0" spc="-30"/>
              <a:t> </a:t>
            </a:r>
            <a:r>
              <a:rPr dirty="0" spc="-10"/>
              <a:t>overview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18782" y="1770888"/>
            <a:ext cx="5420995" cy="362585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391795" indent="-37909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91795" algn="l"/>
              </a:tabLst>
            </a:pPr>
            <a:r>
              <a:rPr dirty="0" sz="3400">
                <a:latin typeface="Calibri"/>
                <a:cs typeface="Calibri"/>
              </a:rPr>
              <a:t>Charity</a:t>
            </a:r>
            <a:r>
              <a:rPr dirty="0" sz="3400" spc="-15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Registers</a:t>
            </a:r>
            <a:endParaRPr sz="3400">
              <a:latin typeface="Calibri"/>
              <a:cs typeface="Calibri"/>
            </a:endParaRPr>
          </a:p>
          <a:p>
            <a:pPr marL="391795" indent="-37909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91795" algn="l"/>
              </a:tabLst>
            </a:pPr>
            <a:r>
              <a:rPr dirty="0" sz="3400">
                <a:latin typeface="Calibri"/>
                <a:cs typeface="Calibri"/>
              </a:rPr>
              <a:t>FREE</a:t>
            </a:r>
            <a:r>
              <a:rPr dirty="0" sz="3400" spc="-10">
                <a:latin typeface="Calibri"/>
                <a:cs typeface="Calibri"/>
              </a:rPr>
              <a:t> resources</a:t>
            </a:r>
            <a:endParaRPr sz="3400">
              <a:latin typeface="Calibri"/>
              <a:cs typeface="Calibri"/>
            </a:endParaRPr>
          </a:p>
          <a:p>
            <a:pPr marL="391795" indent="-37909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91795" algn="l"/>
              </a:tabLst>
            </a:pPr>
            <a:r>
              <a:rPr dirty="0" sz="3400">
                <a:latin typeface="Calibri"/>
                <a:cs typeface="Calibri"/>
              </a:rPr>
              <a:t>Paid</a:t>
            </a:r>
            <a:r>
              <a:rPr dirty="0" sz="3400" spc="-85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resources</a:t>
            </a:r>
            <a:endParaRPr sz="3400">
              <a:latin typeface="Calibri"/>
              <a:cs typeface="Calibri"/>
            </a:endParaRPr>
          </a:p>
          <a:p>
            <a:pPr marL="391795" indent="-37909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91795" algn="l"/>
              </a:tabLst>
            </a:pPr>
            <a:r>
              <a:rPr dirty="0" sz="3400">
                <a:latin typeface="Calibri"/>
                <a:cs typeface="Calibri"/>
              </a:rPr>
              <a:t>Charity</a:t>
            </a:r>
            <a:r>
              <a:rPr dirty="0" sz="3400" spc="-30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Commission</a:t>
            </a:r>
            <a:r>
              <a:rPr dirty="0" sz="3400" spc="-25">
                <a:latin typeface="Calibri"/>
                <a:cs typeface="Calibri"/>
              </a:rPr>
              <a:t> </a:t>
            </a:r>
            <a:r>
              <a:rPr dirty="0" sz="3400" spc="-20">
                <a:latin typeface="Calibri"/>
                <a:cs typeface="Calibri"/>
              </a:rPr>
              <a:t>Website</a:t>
            </a:r>
            <a:endParaRPr sz="3400">
              <a:latin typeface="Calibri"/>
              <a:cs typeface="Calibri"/>
            </a:endParaRPr>
          </a:p>
          <a:p>
            <a:pPr marL="391795" indent="-37909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91795" algn="l"/>
              </a:tabLst>
            </a:pPr>
            <a:r>
              <a:rPr dirty="0" sz="3400">
                <a:latin typeface="Calibri"/>
                <a:cs typeface="Calibri"/>
              </a:rPr>
              <a:t>Charity</a:t>
            </a:r>
            <a:r>
              <a:rPr dirty="0" sz="3400" spc="-15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Accounts</a:t>
            </a:r>
            <a:endParaRPr sz="3400">
              <a:latin typeface="Calibri"/>
              <a:cs typeface="Calibri"/>
            </a:endParaRPr>
          </a:p>
          <a:p>
            <a:pPr marL="391795" indent="-37909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91795" algn="l"/>
              </a:tabLst>
            </a:pPr>
            <a:r>
              <a:rPr dirty="0" sz="3400" spc="-10">
                <a:latin typeface="Calibri"/>
                <a:cs typeface="Calibri"/>
              </a:rPr>
              <a:t>Database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976185"/>
            <a:ext cx="8445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0"/>
              <a:t>You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94657" y="1850644"/>
            <a:ext cx="5655945" cy="339725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301625" indent="-288925">
              <a:lnSpc>
                <a:spcPct val="100000"/>
              </a:lnSpc>
              <a:spcBef>
                <a:spcPts val="685"/>
              </a:spcBef>
              <a:buSzPct val="87500"/>
              <a:buFont typeface="Arial"/>
              <a:buChar char="•"/>
              <a:tabLst>
                <a:tab pos="301625" algn="l"/>
              </a:tabLst>
            </a:pPr>
            <a:r>
              <a:rPr dirty="0" sz="3200">
                <a:latin typeface="Calibri"/>
                <a:cs typeface="Calibri"/>
              </a:rPr>
              <a:t>How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you?</a:t>
            </a:r>
            <a:endParaRPr sz="3200">
              <a:latin typeface="Calibri"/>
              <a:cs typeface="Calibri"/>
            </a:endParaRPr>
          </a:p>
          <a:p>
            <a:pPr marL="301625" indent="-28130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01625" algn="l"/>
              </a:tabLst>
            </a:pPr>
            <a:r>
              <a:rPr dirty="0" sz="3200">
                <a:latin typeface="Calibri"/>
                <a:cs typeface="Calibri"/>
              </a:rPr>
              <a:t>How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your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mental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health?</a:t>
            </a:r>
            <a:endParaRPr sz="3200">
              <a:latin typeface="Calibri"/>
              <a:cs typeface="Calibri"/>
            </a:endParaRPr>
          </a:p>
          <a:p>
            <a:pPr marL="301625" indent="-28130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01625" algn="l"/>
              </a:tabLst>
            </a:pP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getting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support?</a:t>
            </a:r>
            <a:endParaRPr sz="3200">
              <a:latin typeface="Calibri"/>
              <a:cs typeface="Calibri"/>
            </a:endParaRPr>
          </a:p>
          <a:p>
            <a:pPr marL="301625" indent="-28130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01625" algn="l"/>
              </a:tabLst>
            </a:pP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taking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breaks?</a:t>
            </a:r>
            <a:endParaRPr sz="3200">
              <a:latin typeface="Calibri"/>
              <a:cs typeface="Calibri"/>
            </a:endParaRPr>
          </a:p>
          <a:p>
            <a:pPr marL="301625" indent="-28130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01625" algn="l"/>
              </a:tabLst>
            </a:pPr>
            <a:r>
              <a:rPr dirty="0" sz="3200">
                <a:latin typeface="Calibri"/>
                <a:cs typeface="Calibri"/>
              </a:rPr>
              <a:t>How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your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time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management?</a:t>
            </a:r>
            <a:endParaRPr sz="3200">
              <a:latin typeface="Calibri"/>
              <a:cs typeface="Calibri"/>
            </a:endParaRPr>
          </a:p>
          <a:p>
            <a:pPr marL="301625" indent="-28130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01625" algn="l"/>
              </a:tabLst>
            </a:pP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345">
                <a:latin typeface="Calibri"/>
                <a:cs typeface="Calibri"/>
              </a:rPr>
              <a:t>8nos9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hitting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harder?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976185"/>
            <a:ext cx="8445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0"/>
              <a:t>You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02292" y="1924939"/>
            <a:ext cx="7628890" cy="358521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294640" marR="926465" indent="-281940">
              <a:lnSpc>
                <a:spcPct val="100699"/>
              </a:lnSpc>
              <a:spcBef>
                <a:spcPts val="70"/>
              </a:spcBef>
              <a:buFont typeface="Arial"/>
              <a:buChar char="•"/>
              <a:tabLst>
                <a:tab pos="294640" algn="l"/>
              </a:tabLst>
            </a:pPr>
            <a:r>
              <a:rPr dirty="0" sz="3200" spc="-40">
                <a:latin typeface="Calibri"/>
                <a:cs typeface="Calibri"/>
              </a:rPr>
              <a:t>You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can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not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your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best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work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your </a:t>
            </a:r>
            <a:r>
              <a:rPr dirty="0" sz="3200">
                <a:latin typeface="Calibri"/>
                <a:cs typeface="Calibri"/>
              </a:rPr>
              <a:t>organisation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not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ok.</a:t>
            </a:r>
            <a:endParaRPr sz="3200">
              <a:latin typeface="Calibri"/>
              <a:cs typeface="Calibri"/>
            </a:endParaRPr>
          </a:p>
          <a:p>
            <a:pPr marL="294640" marR="679450" indent="-281940">
              <a:lnSpc>
                <a:spcPct val="100699"/>
              </a:lnSpc>
              <a:spcBef>
                <a:spcPts val="520"/>
              </a:spcBef>
              <a:buFont typeface="Arial"/>
              <a:buChar char="•"/>
              <a:tabLst>
                <a:tab pos="294640" algn="l"/>
              </a:tabLst>
            </a:pPr>
            <a:r>
              <a:rPr dirty="0" sz="3200" spc="-40">
                <a:latin typeface="Calibri"/>
                <a:cs typeface="Calibri"/>
              </a:rPr>
              <a:t>You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 spc="-190">
                <a:latin typeface="Calibri"/>
                <a:cs typeface="Calibri"/>
              </a:rPr>
              <a:t>can9t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keep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track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you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feeling overwhelmed.</a:t>
            </a:r>
            <a:endParaRPr sz="3200">
              <a:latin typeface="Calibri"/>
              <a:cs typeface="Calibri"/>
            </a:endParaRPr>
          </a:p>
          <a:p>
            <a:pPr marL="294640" marR="5080" indent="-281940">
              <a:lnSpc>
                <a:spcPct val="100099"/>
              </a:lnSpc>
              <a:spcBef>
                <a:spcPts val="540"/>
              </a:spcBef>
              <a:buFont typeface="Arial"/>
              <a:buChar char="•"/>
              <a:tabLst>
                <a:tab pos="294640" algn="l"/>
              </a:tabLst>
            </a:pP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always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been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important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question, </a:t>
            </a:r>
            <a:r>
              <a:rPr dirty="0" sz="3200" spc="-35">
                <a:latin typeface="Calibri"/>
                <a:cs typeface="Calibri"/>
              </a:rPr>
              <a:t>however,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COVID-</a:t>
            </a:r>
            <a:r>
              <a:rPr dirty="0" sz="3200">
                <a:latin typeface="Calibri"/>
                <a:cs typeface="Calibri"/>
              </a:rPr>
              <a:t>19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world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very </a:t>
            </a:r>
            <a:r>
              <a:rPr dirty="0" sz="3200" spc="-10">
                <a:latin typeface="Calibri"/>
                <a:cs typeface="Calibri"/>
              </a:rPr>
              <a:t>different.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4951" y="89560"/>
            <a:ext cx="30283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Stress</a:t>
            </a:r>
            <a:r>
              <a:rPr dirty="0" spc="-80"/>
              <a:t> </a:t>
            </a:r>
            <a:r>
              <a:rPr dirty="0" spc="-25"/>
              <a:t>Bucket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1312773"/>
            <a:ext cx="1847849" cy="142874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263" y="1177031"/>
            <a:ext cx="3629157" cy="5211382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72942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90"/>
              <a:t> </a:t>
            </a:r>
            <a:r>
              <a:rPr dirty="0"/>
              <a:t>are</a:t>
            </a:r>
            <a:r>
              <a:rPr dirty="0" spc="-80"/>
              <a:t> </a:t>
            </a:r>
            <a:r>
              <a:rPr dirty="0" spc="-25"/>
              <a:t>Trusts</a:t>
            </a:r>
            <a:r>
              <a:rPr dirty="0" spc="-80"/>
              <a:t> </a:t>
            </a:r>
            <a:r>
              <a:rPr dirty="0"/>
              <a:t>&amp;</a:t>
            </a:r>
            <a:r>
              <a:rPr dirty="0" spc="-75"/>
              <a:t> </a:t>
            </a:r>
            <a:r>
              <a:rPr dirty="0" spc="-10"/>
              <a:t>Foundations?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25440" y="1274584"/>
            <a:ext cx="7403465" cy="414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4650" marR="5080" indent="-36258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74650" algn="l"/>
              </a:tabLst>
            </a:pPr>
            <a:r>
              <a:rPr dirty="0" sz="3000" spc="-20">
                <a:latin typeface="Calibri"/>
                <a:cs typeface="Calibri"/>
              </a:rPr>
              <a:t>Trust</a:t>
            </a:r>
            <a:r>
              <a:rPr dirty="0" sz="3000" spc="-7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=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specific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legal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entity.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Most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are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charities </a:t>
            </a:r>
            <a:r>
              <a:rPr dirty="0" sz="3000">
                <a:latin typeface="Calibri"/>
                <a:cs typeface="Calibri"/>
              </a:rPr>
              <a:t>but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not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always.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Not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all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give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grants!</a:t>
            </a:r>
            <a:endParaRPr sz="3000">
              <a:latin typeface="Calibri"/>
              <a:cs typeface="Calibri"/>
            </a:endParaRPr>
          </a:p>
          <a:p>
            <a:pPr marL="374015" indent="-36131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74015" algn="l"/>
              </a:tabLst>
            </a:pPr>
            <a:r>
              <a:rPr dirty="0" sz="3000">
                <a:latin typeface="Calibri"/>
                <a:cs typeface="Calibri"/>
              </a:rPr>
              <a:t>Foundation</a:t>
            </a:r>
            <a:r>
              <a:rPr dirty="0" sz="3000" spc="-10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=</a:t>
            </a:r>
            <a:r>
              <a:rPr dirty="0" sz="3000" spc="-95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Trust,</a:t>
            </a:r>
            <a:r>
              <a:rPr dirty="0" sz="3000" spc="-9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Charity,</a:t>
            </a:r>
            <a:r>
              <a:rPr dirty="0" sz="3000" spc="-9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Ltd</a:t>
            </a:r>
            <a:r>
              <a:rPr dirty="0" sz="3000" spc="-9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Company</a:t>
            </a:r>
            <a:r>
              <a:rPr dirty="0" sz="3000" spc="-90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etc</a:t>
            </a:r>
            <a:endParaRPr sz="3000">
              <a:latin typeface="Calibri"/>
              <a:cs typeface="Calibri"/>
            </a:endParaRPr>
          </a:p>
          <a:p>
            <a:pPr marL="374650" marR="210185" indent="-362585">
              <a:lnSpc>
                <a:spcPct val="150000"/>
              </a:lnSpc>
              <a:buFont typeface="Arial"/>
              <a:buChar char="•"/>
              <a:tabLst>
                <a:tab pos="374650" algn="l"/>
              </a:tabLst>
            </a:pPr>
            <a:r>
              <a:rPr dirty="0" sz="3000">
                <a:latin typeface="Calibri"/>
                <a:cs typeface="Calibri"/>
              </a:rPr>
              <a:t>Grants</a:t>
            </a:r>
            <a:r>
              <a:rPr dirty="0" sz="3000" spc="-5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=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can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be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given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by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Trust,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Foundations, </a:t>
            </a:r>
            <a:r>
              <a:rPr dirty="0" sz="3000">
                <a:latin typeface="Calibri"/>
                <a:cs typeface="Calibri"/>
              </a:rPr>
              <a:t>Government,</a:t>
            </a:r>
            <a:r>
              <a:rPr dirty="0" sz="3000" spc="-8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companies</a:t>
            </a:r>
            <a:r>
              <a:rPr dirty="0" sz="3000" spc="-75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etc.</a:t>
            </a:r>
            <a:endParaRPr sz="3000">
              <a:latin typeface="Calibri"/>
              <a:cs typeface="Calibri"/>
            </a:endParaRPr>
          </a:p>
          <a:p>
            <a:pPr marL="374015" indent="-36131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74015" algn="l"/>
              </a:tabLst>
            </a:pPr>
            <a:r>
              <a:rPr dirty="0" sz="3000">
                <a:latin typeface="Calibri"/>
                <a:cs typeface="Calibri"/>
              </a:rPr>
              <a:t>Can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be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family,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corporate,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community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etc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Prospecting &amp; Research - Lucy Stone</dc:title>
  <dcterms:created xsi:type="dcterms:W3CDTF">2023-11-17T10:44:16Z</dcterms:created>
  <dcterms:modified xsi:type="dcterms:W3CDTF">2023-11-17T10:44:16Z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2023-10-04T00:00:00Z</vt:filetime>
  </property>
  <property fmtid="{D5CDD505-2E9C-101B-9397-08002B2CF9AE}" pid="3" name="Creator">
    <vt:lpwstr>Google</vt:lpwstr>
  </property>
  <property fmtid="{D5CDD505-2E9C-101B-9397-08002B2CF9AE}" pid="4" name="LastSaved">
    <vt:filetime>2023-11-17T00:00:00Z</vt:filetime>
  </property>
  <property fmtid="{D5CDD505-2E9C-101B-9397-08002B2CF9AE}" pid="5" name="Producer">
    <vt:lpwstr>GPL Ghostscript 10.00.0</vt:lpwstr>
  </property>
</Properties>
</file>