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49196" y="840320"/>
            <a:ext cx="5445607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6" y="500773"/>
            <a:ext cx="792734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6" y="1164030"/>
            <a:ext cx="8352790" cy="3495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1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s://www.managementcentre.co.uk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1.jpg"/><Relationship Id="rId4" Type="http://schemas.openxmlformats.org/officeDocument/2006/relationships/image" Target="../media/image2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4.jpg"/><Relationship Id="rId4" Type="http://schemas.openxmlformats.org/officeDocument/2006/relationships/hyperlink" Target="https://bigblogscotland.org.uk/2014/03/17/outcomes-are-a-piece-of-cake/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1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sc.org.uk/publication/change-for-good/" TargetMode="External"/><Relationship Id="rId3" Type="http://schemas.openxmlformats.org/officeDocument/2006/relationships/hyperlink" Target="https://decisionscience.org.uk/" TargetMode="External"/><Relationship Id="rId4" Type="http://schemas.openxmlformats.org/officeDocument/2006/relationships/hyperlink" Target="https://decisionscience.org.uk/assets/uploads/2020/06/Mindspace-Helping-Supporters-Choose-Book.pdf" TargetMode="External"/><Relationship Id="rId5" Type="http://schemas.openxmlformats.org/officeDocument/2006/relationships/hyperlink" Target="https://nudgestock.co.uk/" TargetMode="External"/><Relationship Id="rId6" Type="http://schemas.openxmlformats.org/officeDocument/2006/relationships/image" Target="../media/image1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hemingwayapp.com/" TargetMode="External"/><Relationship Id="rId3" Type="http://schemas.openxmlformats.org/officeDocument/2006/relationships/hyperlink" Target="https://coschedule.com/blog/emotional-headlines/" TargetMode="External"/><Relationship Id="rId4" Type="http://schemas.openxmlformats.org/officeDocument/2006/relationships/image" Target="../media/image1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clgapps.communities.gov.uk/imd/iod_index.html" TargetMode="External"/><Relationship Id="rId3" Type="http://schemas.openxmlformats.org/officeDocument/2006/relationships/image" Target="../media/image1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artscouncil.org.uk/research-and-data/our-research" TargetMode="External"/><Relationship Id="rId3" Type="http://schemas.openxmlformats.org/officeDocument/2006/relationships/image" Target="../media/image1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olger.com/what-is-the-reading-curve/" TargetMode="External"/><Relationship Id="rId3" Type="http://schemas.openxmlformats.org/officeDocument/2006/relationships/hyperlink" Target="https://mailandprint.co.uk/dr_siegfried_vogele/" TargetMode="External"/><Relationship Id="rId4" Type="http://schemas.openxmlformats.org/officeDocument/2006/relationships/hyperlink" Target="https://medium.com/%40chriskfundraising/how-people-read-letters-1ecf40948738" TargetMode="External"/><Relationship Id="rId5" Type="http://schemas.openxmlformats.org/officeDocument/2006/relationships/image" Target="../media/image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/>
              <a:t>Writing</a:t>
            </a:r>
            <a:r>
              <a:rPr dirty="0" sz="5000" spc="-120"/>
              <a:t> </a:t>
            </a:r>
            <a:r>
              <a:rPr dirty="0" sz="5000"/>
              <a:t>for</a:t>
            </a:r>
            <a:r>
              <a:rPr dirty="0" sz="5000" spc="-114"/>
              <a:t> </a:t>
            </a:r>
            <a:r>
              <a:rPr dirty="0" sz="5000" spc="-10"/>
              <a:t>Impact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2970961" y="1998230"/>
            <a:ext cx="320103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latin typeface="Arial"/>
                <a:cs typeface="Arial"/>
              </a:rPr>
              <a:t>Lucy</a:t>
            </a:r>
            <a:r>
              <a:rPr dirty="0" sz="5000" spc="-5">
                <a:latin typeface="Arial"/>
                <a:cs typeface="Arial"/>
              </a:rPr>
              <a:t> </a:t>
            </a:r>
            <a:r>
              <a:rPr dirty="0" sz="5000" spc="-10">
                <a:latin typeface="Arial"/>
                <a:cs typeface="Arial"/>
              </a:rPr>
              <a:t>Stone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50" y="3353929"/>
            <a:ext cx="3805894" cy="1717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645" y="1429499"/>
            <a:ext cx="4500880" cy="1583690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907415" marR="5080" indent="-895350">
              <a:lnSpc>
                <a:spcPct val="100499"/>
              </a:lnSpc>
              <a:spcBef>
                <a:spcPts val="70"/>
              </a:spcBef>
            </a:pPr>
            <a:r>
              <a:rPr dirty="0" sz="5100"/>
              <a:t>1.</a:t>
            </a:r>
            <a:r>
              <a:rPr dirty="0" sz="5100" spc="370"/>
              <a:t> </a:t>
            </a:r>
            <a:r>
              <a:rPr dirty="0" sz="5100" spc="-10">
                <a:solidFill>
                  <a:srgbClr val="212121"/>
                </a:solidFill>
              </a:rPr>
              <a:t>Behavioural Economics</a:t>
            </a:r>
            <a:endParaRPr sz="5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1603" y="2177948"/>
            <a:ext cx="4442396" cy="233698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84620" y="2555786"/>
            <a:ext cx="11461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Calibri"/>
                <a:cs typeface="Calibri"/>
              </a:rPr>
              <a:t>Neuroscience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41770" y="3206597"/>
            <a:ext cx="1029969" cy="5168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 spc="-10" b="1">
                <a:latin typeface="Calibri"/>
                <a:cs typeface="Calibri"/>
              </a:rPr>
              <a:t>Behavioural Economics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48160" y="3642995"/>
            <a:ext cx="1060450" cy="5168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 spc="-10">
                <a:latin typeface="Calibri"/>
                <a:cs typeface="Calibri"/>
              </a:rPr>
              <a:t>Evolutionary Psychology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80045" y="3770093"/>
            <a:ext cx="9017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Calibri"/>
                <a:cs typeface="Calibri"/>
              </a:rPr>
              <a:t>Economics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1337" y="608749"/>
            <a:ext cx="491744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Behavioural</a:t>
            </a:r>
            <a:r>
              <a:rPr dirty="0" sz="3400" spc="-75"/>
              <a:t> </a:t>
            </a:r>
            <a:r>
              <a:rPr dirty="0" sz="3400" spc="-10"/>
              <a:t>Economics</a:t>
            </a:r>
            <a:endParaRPr sz="3400"/>
          </a:p>
        </p:txBody>
      </p:sp>
      <p:sp>
        <p:nvSpPr>
          <p:cNvPr id="8" name="object 8" descr=""/>
          <p:cNvSpPr txBox="1"/>
          <p:nvPr/>
        </p:nvSpPr>
        <p:spPr>
          <a:xfrm>
            <a:off x="541322" y="1228368"/>
            <a:ext cx="8016875" cy="115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100">
                <a:latin typeface="Arial"/>
                <a:cs typeface="Arial"/>
              </a:rPr>
              <a:t>Traditional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economics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assumes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we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are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all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rational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acting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our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best </a:t>
            </a:r>
            <a:r>
              <a:rPr dirty="0" sz="2100" spc="-10">
                <a:latin typeface="Arial"/>
                <a:cs typeface="Arial"/>
              </a:rPr>
              <a:t>interests.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100">
                <a:latin typeface="Arial"/>
                <a:cs typeface="Arial"/>
              </a:rPr>
              <a:t>BE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says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we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we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often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use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1312" y="2358051"/>
            <a:ext cx="3969385" cy="2233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100" spc="-10" b="1">
                <a:latin typeface="Arial"/>
                <a:cs typeface="Arial"/>
              </a:rPr>
              <a:t>short-</a:t>
            </a:r>
            <a:r>
              <a:rPr dirty="0" sz="2100" b="1">
                <a:latin typeface="Arial"/>
                <a:cs typeface="Arial"/>
              </a:rPr>
              <a:t>cuts</a:t>
            </a:r>
            <a:r>
              <a:rPr dirty="0" sz="2100">
                <a:latin typeface="Arial"/>
                <a:cs typeface="Arial"/>
              </a:rPr>
              <a:t>,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also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called</a:t>
            </a:r>
            <a:r>
              <a:rPr dirty="0" sz="2100" spc="-10">
                <a:latin typeface="Arial"/>
                <a:cs typeface="Arial"/>
              </a:rPr>
              <a:t> heuristics </a:t>
            </a:r>
            <a:r>
              <a:rPr dirty="0" sz="2100">
                <a:latin typeface="Arial"/>
                <a:cs typeface="Arial"/>
              </a:rPr>
              <a:t>(intuition),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make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these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choices </a:t>
            </a:r>
            <a:r>
              <a:rPr dirty="0" sz="2100">
                <a:latin typeface="Arial"/>
                <a:cs typeface="Arial"/>
              </a:rPr>
              <a:t>instead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using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logic.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It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helps </a:t>
            </a:r>
            <a:r>
              <a:rPr dirty="0" sz="2100">
                <a:latin typeface="Arial"/>
                <a:cs typeface="Arial"/>
              </a:rPr>
              <a:t>avoid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danger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risk</a:t>
            </a:r>
            <a:r>
              <a:rPr dirty="0" sz="2100">
                <a:latin typeface="Arial"/>
                <a:cs typeface="Arial"/>
              </a:rPr>
              <a:t>,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saves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time</a:t>
            </a:r>
            <a:r>
              <a:rPr dirty="0" sz="2100" spc="-10">
                <a:latin typeface="Arial"/>
                <a:cs typeface="Arial"/>
              </a:rPr>
              <a:t>, </a:t>
            </a:r>
            <a:r>
              <a:rPr dirty="0" sz="2100">
                <a:latin typeface="Arial"/>
                <a:cs typeface="Arial"/>
              </a:rPr>
              <a:t>and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energy</a:t>
            </a:r>
            <a:r>
              <a:rPr dirty="0" sz="2100" spc="-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but</a:t>
            </a:r>
            <a:r>
              <a:rPr dirty="0" sz="2100" spc="-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not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necessarily rational</a:t>
            </a:r>
            <a:r>
              <a:rPr dirty="0" sz="2100" spc="-1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67534" y="105333"/>
            <a:ext cx="5209540" cy="5038725"/>
            <a:chOff x="1967534" y="105333"/>
            <a:chExt cx="5209540" cy="50387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7534" y="105333"/>
              <a:ext cx="5208930" cy="374392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8701" y="3788486"/>
              <a:ext cx="1454404" cy="135501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23249" y="1602257"/>
            <a:ext cx="1137920" cy="13169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dirty="0" sz="2100" spc="-10">
                <a:latin typeface="Calibri"/>
                <a:cs typeface="Calibri"/>
              </a:rPr>
              <a:t>Implicit Intuitive Instinctive Emotional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3026" y="1606753"/>
            <a:ext cx="1231265" cy="1316990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dirty="0" sz="2100" spc="-10" b="0">
                <a:latin typeface="Calibri"/>
                <a:cs typeface="Calibri"/>
              </a:rPr>
              <a:t>Explicit Analytical Learned Rule-</a:t>
            </a:r>
            <a:r>
              <a:rPr dirty="0" sz="2100" spc="-20" b="0">
                <a:latin typeface="Calibri"/>
                <a:cs typeface="Calibri"/>
              </a:rPr>
              <a:t>based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33373" y="4286999"/>
            <a:ext cx="1837055" cy="457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590"/>
              </a:spcBef>
            </a:pPr>
            <a:r>
              <a:rPr dirty="0" sz="2100" b="1">
                <a:latin typeface="Calibri"/>
                <a:cs typeface="Calibri"/>
              </a:rPr>
              <a:t>How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we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spc="-20" b="1" i="1">
                <a:latin typeface="Calibri"/>
                <a:cs typeface="Calibri"/>
              </a:rPr>
              <a:t>think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33274" y="4325222"/>
            <a:ext cx="2919730" cy="457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590"/>
              </a:spcBef>
            </a:pPr>
            <a:r>
              <a:rPr dirty="0" sz="2100" b="1">
                <a:latin typeface="Calibri"/>
                <a:cs typeface="Calibri"/>
              </a:rPr>
              <a:t>How</a:t>
            </a:r>
            <a:r>
              <a:rPr dirty="0" sz="2100" spc="-4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we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 i="1">
                <a:latin typeface="Calibri"/>
                <a:cs typeface="Calibri"/>
              </a:rPr>
              <a:t>think</a:t>
            </a:r>
            <a:r>
              <a:rPr dirty="0" sz="2100" spc="-30" b="1" i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we</a:t>
            </a:r>
            <a:r>
              <a:rPr dirty="0" sz="2100" spc="-35" b="1">
                <a:latin typeface="Calibri"/>
                <a:cs typeface="Calibri"/>
              </a:rPr>
              <a:t> </a:t>
            </a:r>
            <a:r>
              <a:rPr dirty="0" sz="2100" spc="-20" b="1">
                <a:latin typeface="Calibri"/>
                <a:cs typeface="Calibri"/>
              </a:rPr>
              <a:t>think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337" y="608749"/>
            <a:ext cx="432371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Priming</a:t>
            </a:r>
            <a:r>
              <a:rPr dirty="0" sz="3400" spc="-55"/>
              <a:t> </a:t>
            </a:r>
            <a:r>
              <a:rPr dirty="0" sz="3400"/>
              <a:t>&amp;</a:t>
            </a:r>
            <a:r>
              <a:rPr dirty="0" sz="3400" spc="-170"/>
              <a:t> </a:t>
            </a:r>
            <a:r>
              <a:rPr dirty="0" sz="3400" spc="-10"/>
              <a:t>Anchoring</a:t>
            </a:r>
            <a:endParaRPr sz="3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437" y="1180202"/>
            <a:ext cx="4429124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337" y="608749"/>
            <a:ext cx="136779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10"/>
              <a:t>Nudge</a:t>
            </a:r>
            <a:endParaRPr sz="3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7115" y="1132860"/>
            <a:ext cx="5264734" cy="32028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337" y="608749"/>
            <a:ext cx="124968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10"/>
              <a:t>Faces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704892" y="3632468"/>
            <a:ext cx="3879215" cy="133350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89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We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look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at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faces</a:t>
            </a:r>
            <a:endParaRPr sz="2200">
              <a:latin typeface="Arial"/>
              <a:cs typeface="Arial"/>
            </a:endParaRPr>
          </a:p>
          <a:p>
            <a:pPr marL="409575" marR="5080" indent="-397510">
              <a:lnSpc>
                <a:spcPct val="130000"/>
              </a:lnSpc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We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look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where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eyes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are </a:t>
            </a:r>
            <a:r>
              <a:rPr dirty="0" sz="2200" spc="-10">
                <a:latin typeface="Arial"/>
                <a:cs typeface="Arial"/>
              </a:rPr>
              <a:t>looking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9268" y="68122"/>
            <a:ext cx="4575847" cy="323054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190" y="1563210"/>
            <a:ext cx="4214278" cy="30970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029" y="212409"/>
            <a:ext cx="6561796" cy="366838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18599" y="3993281"/>
            <a:ext cx="2928620" cy="541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dirty="0" sz="1700" i="1">
                <a:latin typeface="Calibri"/>
                <a:cs typeface="Calibri"/>
              </a:rPr>
              <a:t>Look</a:t>
            </a:r>
            <a:r>
              <a:rPr dirty="0" sz="1700" spc="-4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at</a:t>
            </a:r>
            <a:r>
              <a:rPr dirty="0" sz="1700" spc="-4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the</a:t>
            </a:r>
            <a:r>
              <a:rPr dirty="0" sz="1700" spc="-40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donation</a:t>
            </a:r>
            <a:r>
              <a:rPr dirty="0" sz="1700" spc="-45" i="1">
                <a:latin typeface="Calibri"/>
                <a:cs typeface="Calibri"/>
              </a:rPr>
              <a:t> </a:t>
            </a:r>
            <a:r>
              <a:rPr dirty="0" sz="1700" spc="-10" i="1">
                <a:latin typeface="Calibri"/>
                <a:cs typeface="Calibri"/>
              </a:rPr>
              <a:t>ladder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30"/>
              </a:lnSpc>
            </a:pPr>
            <a:r>
              <a:rPr dirty="0" sz="1700" i="1">
                <a:latin typeface="Calibri"/>
                <a:cs typeface="Calibri"/>
              </a:rPr>
              <a:t>Look</a:t>
            </a:r>
            <a:r>
              <a:rPr dirty="0" sz="1700" spc="-3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at</a:t>
            </a:r>
            <a:r>
              <a:rPr dirty="0" sz="1700" spc="-3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where</a:t>
            </a:r>
            <a:r>
              <a:rPr dirty="0" sz="1700" spc="-3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the</a:t>
            </a:r>
            <a:r>
              <a:rPr dirty="0" sz="1700" spc="-3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child</a:t>
            </a:r>
            <a:r>
              <a:rPr dirty="0" sz="1700" spc="-3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is</a:t>
            </a:r>
            <a:r>
              <a:rPr dirty="0" sz="1700" spc="-35" i="1">
                <a:latin typeface="Calibri"/>
                <a:cs typeface="Calibri"/>
              </a:rPr>
              <a:t> </a:t>
            </a:r>
            <a:r>
              <a:rPr dirty="0" sz="1700" spc="-10" i="1">
                <a:latin typeface="Calibri"/>
                <a:cs typeface="Calibri"/>
              </a:rPr>
              <a:t>looking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4544" y="664523"/>
            <a:ext cx="5873534" cy="39156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1322" y="443026"/>
            <a:ext cx="1557655" cy="492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 spc="-10" b="1">
                <a:latin typeface="Arial"/>
                <a:cs typeface="Arial"/>
              </a:rPr>
              <a:t>Framing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1322" y="1608885"/>
            <a:ext cx="1601470" cy="2124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500"/>
              </a:lnSpc>
              <a:spcBef>
                <a:spcPts val="95"/>
              </a:spcBef>
            </a:pPr>
            <a:r>
              <a:rPr dirty="0" sz="3050" spc="-20" b="1">
                <a:latin typeface="Arial"/>
                <a:cs typeface="Arial"/>
              </a:rPr>
              <a:t>And… </a:t>
            </a:r>
            <a:r>
              <a:rPr dirty="0" sz="3050" spc="-10" b="1">
                <a:latin typeface="Arial"/>
                <a:cs typeface="Arial"/>
              </a:rPr>
              <a:t>Mirror Neurons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337" y="608749"/>
            <a:ext cx="692721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Which</a:t>
            </a:r>
            <a:r>
              <a:rPr dirty="0" sz="3400" spc="-50"/>
              <a:t> </a:t>
            </a:r>
            <a:r>
              <a:rPr dirty="0" sz="3400"/>
              <a:t>doctor</a:t>
            </a:r>
            <a:r>
              <a:rPr dirty="0" sz="3400" spc="-40"/>
              <a:t> </a:t>
            </a:r>
            <a:r>
              <a:rPr dirty="0" sz="3400"/>
              <a:t>would</a:t>
            </a:r>
            <a:r>
              <a:rPr dirty="0" sz="3400" spc="-45"/>
              <a:t> </a:t>
            </a:r>
            <a:r>
              <a:rPr dirty="0" sz="3400"/>
              <a:t>you</a:t>
            </a:r>
            <a:r>
              <a:rPr dirty="0" sz="3400" spc="-50"/>
              <a:t> </a:t>
            </a:r>
            <a:r>
              <a:rPr dirty="0" sz="3400" spc="-10"/>
              <a:t>choose?</a:t>
            </a:r>
            <a:endParaRPr sz="3400"/>
          </a:p>
        </p:txBody>
      </p:sp>
      <p:sp>
        <p:nvSpPr>
          <p:cNvPr id="4" name="object 4" descr=""/>
          <p:cNvSpPr txBox="1"/>
          <p:nvPr/>
        </p:nvSpPr>
        <p:spPr>
          <a:xfrm>
            <a:off x="541322" y="1256302"/>
            <a:ext cx="8169275" cy="244475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469900" marR="1013460" indent="-440055">
              <a:lnSpc>
                <a:spcPts val="3140"/>
              </a:lnSpc>
              <a:spcBef>
                <a:spcPts val="340"/>
              </a:spcBef>
              <a:buChar char="●"/>
              <a:tabLst>
                <a:tab pos="469900" algn="l"/>
              </a:tabLst>
            </a:pPr>
            <a:r>
              <a:rPr dirty="0" sz="2750">
                <a:latin typeface="Arial"/>
                <a:cs typeface="Arial"/>
              </a:rPr>
              <a:t>With</a:t>
            </a:r>
            <a:r>
              <a:rPr dirty="0" sz="2750" spc="-25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treatment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you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have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an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80%</a:t>
            </a:r>
            <a:r>
              <a:rPr dirty="0" sz="2750" spc="-25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chance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 spc="-25">
                <a:latin typeface="Arial"/>
                <a:cs typeface="Arial"/>
              </a:rPr>
              <a:t>of </a:t>
            </a:r>
            <a:r>
              <a:rPr dirty="0" sz="2750" spc="-10">
                <a:latin typeface="Arial"/>
                <a:cs typeface="Arial"/>
              </a:rPr>
              <a:t>survival</a:t>
            </a:r>
            <a:endParaRPr sz="2750">
              <a:latin typeface="Arial"/>
              <a:cs typeface="Arial"/>
            </a:endParaRPr>
          </a:p>
          <a:p>
            <a:pPr marL="469265" indent="-439420">
              <a:lnSpc>
                <a:spcPts val="3055"/>
              </a:lnSpc>
              <a:buChar char="●"/>
              <a:tabLst>
                <a:tab pos="469265" algn="l"/>
              </a:tabLst>
            </a:pPr>
            <a:r>
              <a:rPr dirty="0" sz="2750">
                <a:latin typeface="Arial"/>
                <a:cs typeface="Arial"/>
              </a:rPr>
              <a:t>This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treatment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has</a:t>
            </a:r>
            <a:r>
              <a:rPr dirty="0" sz="2750" spc="-15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a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20%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chance</a:t>
            </a:r>
            <a:r>
              <a:rPr dirty="0" sz="2750" spc="-15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that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you</a:t>
            </a:r>
            <a:r>
              <a:rPr dirty="0" sz="2750" spc="-20">
                <a:latin typeface="Arial"/>
                <a:cs typeface="Arial"/>
              </a:rPr>
              <a:t> </a:t>
            </a:r>
            <a:r>
              <a:rPr dirty="0" sz="2750">
                <a:latin typeface="Arial"/>
                <a:cs typeface="Arial"/>
              </a:rPr>
              <a:t>will</a:t>
            </a:r>
            <a:r>
              <a:rPr dirty="0" sz="2750" spc="-15">
                <a:latin typeface="Arial"/>
                <a:cs typeface="Arial"/>
              </a:rPr>
              <a:t> </a:t>
            </a:r>
            <a:r>
              <a:rPr dirty="0" sz="2750" spc="-25">
                <a:latin typeface="Arial"/>
                <a:cs typeface="Arial"/>
              </a:rPr>
              <a:t>die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5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750" i="1">
                <a:latin typeface="Arial"/>
                <a:cs typeface="Arial"/>
              </a:rPr>
              <a:t>Same</a:t>
            </a:r>
            <a:r>
              <a:rPr dirty="0" sz="2750" spc="-25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facts,</a:t>
            </a:r>
            <a:r>
              <a:rPr dirty="0" sz="2750" spc="-25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different</a:t>
            </a:r>
            <a:r>
              <a:rPr dirty="0" sz="2750" spc="-20" i="1">
                <a:latin typeface="Arial"/>
                <a:cs typeface="Arial"/>
              </a:rPr>
              <a:t> </a:t>
            </a:r>
            <a:r>
              <a:rPr dirty="0" sz="2750" spc="-10" i="1">
                <a:latin typeface="Arial"/>
                <a:cs typeface="Arial"/>
              </a:rPr>
              <a:t>message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337" y="608749"/>
            <a:ext cx="424497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Which</a:t>
            </a:r>
            <a:r>
              <a:rPr dirty="0" sz="3400" spc="-60"/>
              <a:t> </a:t>
            </a:r>
            <a:r>
              <a:rPr dirty="0" sz="3400"/>
              <a:t>stories</a:t>
            </a:r>
            <a:r>
              <a:rPr dirty="0" sz="3400" spc="-50"/>
              <a:t> </a:t>
            </a:r>
            <a:r>
              <a:rPr dirty="0" sz="3400" spc="-20"/>
              <a:t>work?</a:t>
            </a:r>
            <a:endParaRPr sz="34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65676" y="1680524"/>
          <a:ext cx="7397115" cy="2091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8715"/>
                <a:gridCol w="2882265"/>
                <a:gridCol w="2019935"/>
              </a:tblGrid>
              <a:tr h="64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ts val="3315"/>
                        </a:lnSpc>
                      </a:pPr>
                      <a:r>
                        <a:rPr dirty="0" sz="3000" spc="-10" b="1">
                          <a:latin typeface="Arial"/>
                          <a:cs typeface="Arial"/>
                        </a:rPr>
                        <a:t>PRESENT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ts val="3315"/>
                        </a:lnSpc>
                      </a:pPr>
                      <a:r>
                        <a:rPr dirty="0" sz="3000" spc="-10" b="1">
                          <a:latin typeface="Arial"/>
                          <a:cs typeface="Arial"/>
                        </a:rPr>
                        <a:t>FUTURE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8331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3000" spc="-10" b="1">
                          <a:latin typeface="Arial"/>
                          <a:cs typeface="Arial"/>
                        </a:rPr>
                        <a:t>POSITIVE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3000" spc="-10">
                          <a:latin typeface="Arial"/>
                          <a:cs typeface="Arial"/>
                        </a:rPr>
                        <a:t>Opportunity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3000" spc="-10">
                          <a:latin typeface="Arial"/>
                          <a:cs typeface="Arial"/>
                        </a:rPr>
                        <a:t>Vision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</a:tr>
              <a:tr h="613410">
                <a:tc>
                  <a:txBody>
                    <a:bodyPr/>
                    <a:lstStyle/>
                    <a:p>
                      <a:pPr marL="31750">
                        <a:lnSpc>
                          <a:spcPts val="3535"/>
                        </a:lnSpc>
                        <a:spcBef>
                          <a:spcPts val="1195"/>
                        </a:spcBef>
                      </a:pPr>
                      <a:r>
                        <a:rPr dirty="0" sz="3000" spc="-10" b="1">
                          <a:latin typeface="Arial"/>
                          <a:cs typeface="Arial"/>
                        </a:rPr>
                        <a:t>NEGATIVE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151765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ts val="3535"/>
                        </a:lnSpc>
                        <a:spcBef>
                          <a:spcPts val="1195"/>
                        </a:spcBef>
                      </a:pPr>
                      <a:r>
                        <a:rPr dirty="0" sz="3000" spc="-10">
                          <a:latin typeface="Arial"/>
                          <a:cs typeface="Arial"/>
                        </a:rPr>
                        <a:t>Crisis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151765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ts val="3535"/>
                        </a:lnSpc>
                        <a:spcBef>
                          <a:spcPts val="1195"/>
                        </a:spcBef>
                      </a:pPr>
                      <a:r>
                        <a:rPr dirty="0" sz="3000" spc="-20">
                          <a:latin typeface="Arial"/>
                          <a:cs typeface="Arial"/>
                        </a:rPr>
                        <a:t>Risk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151765"/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4181360" y="4648488"/>
            <a:ext cx="47085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Management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Centre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u="heavy" sz="1400" spc="-1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3"/>
              </a:rPr>
              <a:t>https://www.managementcentre.co.uk/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500773"/>
            <a:ext cx="479552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Lucy</a:t>
            </a:r>
            <a:r>
              <a:rPr dirty="0" sz="3400" spc="-30"/>
              <a:t> </a:t>
            </a:r>
            <a:r>
              <a:rPr dirty="0" sz="3400"/>
              <a:t>Stone</a:t>
            </a:r>
            <a:r>
              <a:rPr dirty="0" sz="3400" spc="-30"/>
              <a:t> </a:t>
            </a:r>
            <a:r>
              <a:rPr dirty="0" sz="3400"/>
              <a:t>-</a:t>
            </a:r>
            <a:r>
              <a:rPr dirty="0" sz="3400" spc="-30"/>
              <a:t> </a:t>
            </a:r>
            <a:r>
              <a:rPr dirty="0" sz="3400"/>
              <a:t>about</a:t>
            </a:r>
            <a:r>
              <a:rPr dirty="0" sz="3400" spc="-30"/>
              <a:t> </a:t>
            </a:r>
            <a:r>
              <a:rPr dirty="0" sz="3400" spc="-25"/>
              <a:t>me!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249292" y="992431"/>
            <a:ext cx="7941945" cy="3303270"/>
          </a:xfrm>
          <a:prstGeom prst="rect">
            <a:avLst/>
          </a:prstGeom>
        </p:spPr>
        <p:txBody>
          <a:bodyPr wrap="square" lIns="0" tIns="233045" rIns="0" bIns="0" rtlCol="0" vert="horz">
            <a:spAutoFit/>
          </a:bodyPr>
          <a:lstStyle/>
          <a:p>
            <a:pPr marL="605155" indent="-592455">
              <a:lnSpc>
                <a:spcPct val="100000"/>
              </a:lnSpc>
              <a:spcBef>
                <a:spcPts val="1835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Increase</a:t>
            </a:r>
            <a:r>
              <a:rPr dirty="0" sz="2850" spc="-3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Grant,</a:t>
            </a:r>
            <a:r>
              <a:rPr dirty="0" sz="2850" spc="-9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Trust</a:t>
            </a:r>
            <a:r>
              <a:rPr dirty="0" sz="2850" spc="-3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and</a:t>
            </a:r>
            <a:r>
              <a:rPr dirty="0" sz="2850" spc="-3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Foundation</a:t>
            </a:r>
            <a:r>
              <a:rPr dirty="0" sz="2850" spc="-35">
                <a:latin typeface="Arial"/>
                <a:cs typeface="Arial"/>
              </a:rPr>
              <a:t> </a:t>
            </a:r>
            <a:r>
              <a:rPr dirty="0" sz="2850" spc="-10">
                <a:latin typeface="Arial"/>
                <a:cs typeface="Arial"/>
              </a:rPr>
              <a:t>income</a:t>
            </a:r>
            <a:endParaRPr sz="2850">
              <a:latin typeface="Arial"/>
              <a:cs typeface="Arial"/>
            </a:endParaRPr>
          </a:p>
          <a:p>
            <a:pPr marL="605155" indent="-592455">
              <a:lnSpc>
                <a:spcPct val="100000"/>
              </a:lnSpc>
              <a:spcBef>
                <a:spcPts val="1745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Develop</a:t>
            </a:r>
            <a:r>
              <a:rPr dirty="0" sz="2850" spc="-3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new</a:t>
            </a:r>
            <a:r>
              <a:rPr dirty="0" sz="2850" spc="-2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income</a:t>
            </a:r>
            <a:r>
              <a:rPr dirty="0" sz="2850" spc="-20">
                <a:latin typeface="Arial"/>
                <a:cs typeface="Arial"/>
              </a:rPr>
              <a:t> </a:t>
            </a:r>
            <a:r>
              <a:rPr dirty="0" sz="2850" spc="-10">
                <a:latin typeface="Arial"/>
                <a:cs typeface="Arial"/>
              </a:rPr>
              <a:t>streams</a:t>
            </a:r>
            <a:endParaRPr sz="2850">
              <a:latin typeface="Arial"/>
              <a:cs typeface="Arial"/>
            </a:endParaRPr>
          </a:p>
          <a:p>
            <a:pPr marL="605155" indent="-592455">
              <a:lnSpc>
                <a:spcPct val="100000"/>
              </a:lnSpc>
              <a:spcBef>
                <a:spcPts val="1739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Improve</a:t>
            </a:r>
            <a:r>
              <a:rPr dirty="0" sz="2850" spc="-1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relationships</a:t>
            </a:r>
            <a:r>
              <a:rPr dirty="0" sz="2850" spc="-1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with</a:t>
            </a:r>
            <a:r>
              <a:rPr dirty="0" sz="2850" spc="-10">
                <a:latin typeface="Arial"/>
                <a:cs typeface="Arial"/>
              </a:rPr>
              <a:t> funders</a:t>
            </a:r>
            <a:endParaRPr sz="2850">
              <a:latin typeface="Arial"/>
              <a:cs typeface="Arial"/>
            </a:endParaRPr>
          </a:p>
          <a:p>
            <a:pPr marL="605155" indent="-592455">
              <a:lnSpc>
                <a:spcPct val="100000"/>
              </a:lnSpc>
              <a:spcBef>
                <a:spcPts val="1739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Arts</a:t>
            </a:r>
            <a:r>
              <a:rPr dirty="0" sz="2850" spc="-1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&amp;</a:t>
            </a:r>
            <a:r>
              <a:rPr dirty="0" sz="2850" spc="-1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Cultural</a:t>
            </a:r>
            <a:r>
              <a:rPr dirty="0" sz="2850" spc="-10">
                <a:latin typeface="Arial"/>
                <a:cs typeface="Arial"/>
              </a:rPr>
              <a:t> organisations</a:t>
            </a:r>
            <a:endParaRPr sz="2850">
              <a:latin typeface="Arial"/>
              <a:cs typeface="Arial"/>
            </a:endParaRPr>
          </a:p>
          <a:p>
            <a:pPr marL="605155" indent="-592455">
              <a:lnSpc>
                <a:spcPct val="100000"/>
              </a:lnSpc>
              <a:spcBef>
                <a:spcPts val="1739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Sussex</a:t>
            </a:r>
            <a:r>
              <a:rPr dirty="0" sz="2850" spc="-2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Grassroots</a:t>
            </a:r>
            <a:r>
              <a:rPr dirty="0" sz="2850" spc="-5">
                <a:latin typeface="Arial"/>
                <a:cs typeface="Arial"/>
              </a:rPr>
              <a:t> </a:t>
            </a:r>
            <a:r>
              <a:rPr dirty="0" sz="2850" spc="-10">
                <a:latin typeface="Arial"/>
                <a:cs typeface="Arial"/>
              </a:rPr>
              <a:t>Organisations</a:t>
            </a:r>
            <a:endParaRPr sz="28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337" y="608749"/>
            <a:ext cx="409956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BE</a:t>
            </a:r>
            <a:r>
              <a:rPr dirty="0" sz="3400" spc="-20"/>
              <a:t> </a:t>
            </a:r>
            <a:r>
              <a:rPr dirty="0" sz="3400"/>
              <a:t>and</a:t>
            </a:r>
            <a:r>
              <a:rPr dirty="0" sz="3400" spc="-20"/>
              <a:t> </a:t>
            </a:r>
            <a:r>
              <a:rPr dirty="0" sz="3400"/>
              <a:t>your</a:t>
            </a:r>
            <a:r>
              <a:rPr dirty="0" sz="3400" spc="-15"/>
              <a:t> </a:t>
            </a:r>
            <a:r>
              <a:rPr dirty="0" sz="3400" spc="-10"/>
              <a:t>writing</a:t>
            </a:r>
            <a:endParaRPr sz="3400"/>
          </a:p>
        </p:txBody>
      </p:sp>
      <p:sp>
        <p:nvSpPr>
          <p:cNvPr id="4" name="object 4" descr=""/>
          <p:cNvSpPr txBox="1"/>
          <p:nvPr/>
        </p:nvSpPr>
        <p:spPr>
          <a:xfrm>
            <a:off x="601196" y="1108227"/>
            <a:ext cx="8107045" cy="254000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4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quick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easy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understand?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(System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1)</a:t>
            </a:r>
            <a:endParaRPr sz="2200">
              <a:latin typeface="Arial"/>
              <a:cs typeface="Arial"/>
            </a:endParaRPr>
          </a:p>
          <a:p>
            <a:pPr marL="409575" marR="331470" indent="-397510">
              <a:lnSpc>
                <a:spcPct val="150000"/>
              </a:lnSpc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Does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help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reader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think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safe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investment?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(No </a:t>
            </a:r>
            <a:r>
              <a:rPr dirty="0" sz="2200" spc="-10">
                <a:latin typeface="Arial"/>
                <a:cs typeface="Arial"/>
              </a:rPr>
              <a:t>risk)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How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include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increase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empathy?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(Mirror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Neurons)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Does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shows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others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support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you?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(Social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Proof)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337" y="608749"/>
            <a:ext cx="409956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BE</a:t>
            </a:r>
            <a:r>
              <a:rPr dirty="0" sz="3400" spc="-20"/>
              <a:t> </a:t>
            </a:r>
            <a:r>
              <a:rPr dirty="0" sz="3400"/>
              <a:t>and</a:t>
            </a:r>
            <a:r>
              <a:rPr dirty="0" sz="3400" spc="-20"/>
              <a:t> </a:t>
            </a:r>
            <a:r>
              <a:rPr dirty="0" sz="3400"/>
              <a:t>your</a:t>
            </a:r>
            <a:r>
              <a:rPr dirty="0" sz="3400" spc="-15"/>
              <a:t> </a:t>
            </a:r>
            <a:r>
              <a:rPr dirty="0" sz="3400" spc="-10"/>
              <a:t>writing</a:t>
            </a:r>
            <a:endParaRPr sz="3400"/>
          </a:p>
        </p:txBody>
      </p:sp>
      <p:sp>
        <p:nvSpPr>
          <p:cNvPr id="4" name="object 4" descr=""/>
          <p:cNvSpPr txBox="1"/>
          <p:nvPr/>
        </p:nvSpPr>
        <p:spPr>
          <a:xfrm>
            <a:off x="601196" y="1108227"/>
            <a:ext cx="7874634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marR="5080" indent="-397510">
              <a:lnSpc>
                <a:spcPct val="150000"/>
              </a:lnSpc>
              <a:spcBef>
                <a:spcPts val="10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Do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uses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signs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signifiers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reader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understand? (Priming)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Have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made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most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data?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(Framing)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decision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making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easy?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(Heuristics)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How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have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ensured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movement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action?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(Nudge)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221" y="1827276"/>
            <a:ext cx="5993765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/>
              <a:t>2.</a:t>
            </a:r>
            <a:r>
              <a:rPr dirty="0" sz="5100" spc="-65"/>
              <a:t> </a:t>
            </a:r>
            <a:r>
              <a:rPr dirty="0" sz="5100"/>
              <a:t>Case</a:t>
            </a:r>
            <a:r>
              <a:rPr dirty="0" sz="5100" spc="-60"/>
              <a:t> </a:t>
            </a:r>
            <a:r>
              <a:rPr dirty="0" sz="5100"/>
              <a:t>for</a:t>
            </a:r>
            <a:r>
              <a:rPr dirty="0" sz="5100" spc="-65"/>
              <a:t> </a:t>
            </a:r>
            <a:r>
              <a:rPr dirty="0" sz="5100" spc="-10"/>
              <a:t>Support</a:t>
            </a:r>
            <a:endParaRPr sz="5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225" y="584123"/>
            <a:ext cx="568325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What</a:t>
            </a:r>
            <a:r>
              <a:rPr dirty="0" sz="3400" spc="-40"/>
              <a:t> </a:t>
            </a:r>
            <a:r>
              <a:rPr dirty="0" sz="3400"/>
              <a:t>is</a:t>
            </a:r>
            <a:r>
              <a:rPr dirty="0" sz="3400" spc="-35"/>
              <a:t> </a:t>
            </a:r>
            <a:r>
              <a:rPr dirty="0" sz="3400"/>
              <a:t>a</a:t>
            </a:r>
            <a:r>
              <a:rPr dirty="0" sz="3400" spc="-35"/>
              <a:t> </a:t>
            </a:r>
            <a:r>
              <a:rPr dirty="0" sz="3400"/>
              <a:t>case</a:t>
            </a:r>
            <a:r>
              <a:rPr dirty="0" sz="3400" spc="-35"/>
              <a:t> </a:t>
            </a:r>
            <a:r>
              <a:rPr dirty="0" sz="3400"/>
              <a:t>for</a:t>
            </a:r>
            <a:r>
              <a:rPr dirty="0" sz="3400" spc="-35"/>
              <a:t> </a:t>
            </a:r>
            <a:r>
              <a:rPr dirty="0" sz="3400" spc="-10"/>
              <a:t>support?</a:t>
            </a:r>
            <a:endParaRPr sz="3400"/>
          </a:p>
        </p:txBody>
      </p:sp>
      <p:sp>
        <p:nvSpPr>
          <p:cNvPr id="4" name="object 4" descr=""/>
          <p:cNvSpPr txBox="1"/>
          <p:nvPr/>
        </p:nvSpPr>
        <p:spPr>
          <a:xfrm>
            <a:off x="590099" y="1146352"/>
            <a:ext cx="722185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marR="174625" indent="-397510">
              <a:lnSpc>
                <a:spcPct val="150000"/>
              </a:lnSpc>
              <a:spcBef>
                <a:spcPts val="10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Message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supporters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about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why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should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be </a:t>
            </a:r>
            <a:r>
              <a:rPr dirty="0" sz="2200" spc="-10">
                <a:latin typeface="Arial"/>
                <a:cs typeface="Arial"/>
              </a:rPr>
              <a:t>supported</a:t>
            </a:r>
            <a:endParaRPr sz="2200">
              <a:latin typeface="Arial"/>
              <a:cs typeface="Arial"/>
            </a:endParaRPr>
          </a:p>
          <a:p>
            <a:pPr marL="409575" marR="5080" indent="-397510">
              <a:lnSpc>
                <a:spcPct val="150000"/>
              </a:lnSpc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 spc="-30">
                <a:latin typeface="Arial"/>
                <a:cs typeface="Arial"/>
              </a:rPr>
              <a:t>Tells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people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what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their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funding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support/ donation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Can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campaign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whole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organisation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 spc="-30">
                <a:latin typeface="Arial"/>
                <a:cs typeface="Arial"/>
              </a:rPr>
              <a:t>Tells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story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46" y="4"/>
            <a:ext cx="7020621" cy="51256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/>
              <a:t>Case</a:t>
            </a:r>
            <a:r>
              <a:rPr dirty="0" sz="3050" spc="-15"/>
              <a:t> </a:t>
            </a:r>
            <a:r>
              <a:rPr dirty="0" sz="3050"/>
              <a:t>for</a:t>
            </a:r>
            <a:r>
              <a:rPr dirty="0" sz="3050" spc="-15"/>
              <a:t> </a:t>
            </a:r>
            <a:r>
              <a:rPr dirty="0" sz="3050" spc="-10"/>
              <a:t>Support</a:t>
            </a:r>
            <a:endParaRPr sz="30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3006" y="1212878"/>
            <a:ext cx="4003788" cy="36102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301" y="195300"/>
            <a:ext cx="1757701" cy="166005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6546" y="1164602"/>
            <a:ext cx="5384165" cy="298958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384175" indent="-371475">
              <a:lnSpc>
                <a:spcPct val="100000"/>
              </a:lnSpc>
              <a:spcBef>
                <a:spcPts val="790"/>
              </a:spcBef>
              <a:buClr>
                <a:srgbClr val="595959"/>
              </a:buClr>
              <a:buChar char="●"/>
              <a:tabLst>
                <a:tab pos="384175" algn="l"/>
              </a:tabLst>
            </a:pPr>
            <a:r>
              <a:rPr dirty="0" sz="1850">
                <a:latin typeface="Arial"/>
                <a:cs typeface="Arial"/>
              </a:rPr>
              <a:t>What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is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problem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you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are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set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up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to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address?</a:t>
            </a:r>
            <a:endParaRPr sz="1850">
              <a:latin typeface="Arial"/>
              <a:cs typeface="Arial"/>
            </a:endParaRPr>
          </a:p>
          <a:p>
            <a:pPr marL="384175" indent="-371475">
              <a:lnSpc>
                <a:spcPct val="100000"/>
              </a:lnSpc>
              <a:spcBef>
                <a:spcPts val="700"/>
              </a:spcBef>
              <a:buClr>
                <a:srgbClr val="595959"/>
              </a:buClr>
              <a:buChar char="●"/>
              <a:tabLst>
                <a:tab pos="384175" algn="l"/>
              </a:tabLst>
            </a:pPr>
            <a:r>
              <a:rPr dirty="0" sz="1850">
                <a:latin typeface="Arial"/>
                <a:cs typeface="Arial"/>
              </a:rPr>
              <a:t>What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is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the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problem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and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need?</a:t>
            </a:r>
            <a:endParaRPr sz="1850">
              <a:latin typeface="Arial"/>
              <a:cs typeface="Arial"/>
            </a:endParaRPr>
          </a:p>
          <a:p>
            <a:pPr marL="384175" indent="-371475">
              <a:lnSpc>
                <a:spcPct val="100000"/>
              </a:lnSpc>
              <a:spcBef>
                <a:spcPts val="695"/>
              </a:spcBef>
              <a:buClr>
                <a:srgbClr val="595959"/>
              </a:buClr>
              <a:buChar char="●"/>
              <a:tabLst>
                <a:tab pos="384175" algn="l"/>
              </a:tabLst>
            </a:pPr>
            <a:r>
              <a:rPr dirty="0" sz="1850">
                <a:latin typeface="Arial"/>
                <a:cs typeface="Arial"/>
              </a:rPr>
              <a:t>Who</a:t>
            </a:r>
            <a:r>
              <a:rPr dirty="0" sz="1850" spc="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benefits</a:t>
            </a:r>
            <a:r>
              <a:rPr dirty="0" sz="1850" spc="3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from</a:t>
            </a:r>
            <a:r>
              <a:rPr dirty="0" sz="1850" spc="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your</a:t>
            </a:r>
            <a:r>
              <a:rPr dirty="0" sz="1850" spc="3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work?</a:t>
            </a:r>
            <a:endParaRPr sz="1850">
              <a:latin typeface="Arial"/>
              <a:cs typeface="Arial"/>
            </a:endParaRPr>
          </a:p>
          <a:p>
            <a:pPr marL="384175" indent="-371475">
              <a:lnSpc>
                <a:spcPct val="100000"/>
              </a:lnSpc>
              <a:spcBef>
                <a:spcPts val="700"/>
              </a:spcBef>
              <a:buClr>
                <a:srgbClr val="595959"/>
              </a:buClr>
              <a:buChar char="●"/>
              <a:tabLst>
                <a:tab pos="384175" algn="l"/>
              </a:tabLst>
            </a:pPr>
            <a:r>
              <a:rPr dirty="0" sz="1850">
                <a:latin typeface="Arial"/>
                <a:cs typeface="Arial"/>
              </a:rPr>
              <a:t>When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do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you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need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help?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Why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now?</a:t>
            </a:r>
            <a:endParaRPr sz="1850">
              <a:latin typeface="Arial"/>
              <a:cs typeface="Arial"/>
            </a:endParaRPr>
          </a:p>
          <a:p>
            <a:pPr marL="384175" indent="-371475">
              <a:lnSpc>
                <a:spcPct val="100000"/>
              </a:lnSpc>
              <a:spcBef>
                <a:spcPts val="695"/>
              </a:spcBef>
              <a:buClr>
                <a:srgbClr val="595959"/>
              </a:buClr>
              <a:buChar char="●"/>
              <a:tabLst>
                <a:tab pos="384175" algn="l"/>
              </a:tabLst>
            </a:pPr>
            <a:r>
              <a:rPr dirty="0" sz="1850">
                <a:latin typeface="Arial"/>
                <a:cs typeface="Arial"/>
              </a:rPr>
              <a:t>Where</a:t>
            </a:r>
            <a:r>
              <a:rPr dirty="0" sz="1850" spc="1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is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this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happening?</a:t>
            </a:r>
            <a:endParaRPr sz="1850">
              <a:latin typeface="Arial"/>
              <a:cs typeface="Arial"/>
            </a:endParaRPr>
          </a:p>
          <a:p>
            <a:pPr marL="384175" indent="-371475">
              <a:lnSpc>
                <a:spcPct val="100000"/>
              </a:lnSpc>
              <a:spcBef>
                <a:spcPts val="700"/>
              </a:spcBef>
              <a:buClr>
                <a:srgbClr val="595959"/>
              </a:buClr>
              <a:buChar char="●"/>
              <a:tabLst>
                <a:tab pos="384175" algn="l"/>
              </a:tabLst>
            </a:pPr>
            <a:r>
              <a:rPr dirty="0" sz="1850">
                <a:latin typeface="Arial"/>
                <a:cs typeface="Arial"/>
              </a:rPr>
              <a:t>How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are</a:t>
            </a:r>
            <a:r>
              <a:rPr dirty="0" sz="1850" spc="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you</a:t>
            </a:r>
            <a:r>
              <a:rPr dirty="0" sz="1850" spc="3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evidencing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your</a:t>
            </a:r>
            <a:r>
              <a:rPr dirty="0" sz="1850" spc="3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statements?</a:t>
            </a:r>
            <a:endParaRPr sz="1850">
              <a:latin typeface="Arial"/>
              <a:cs typeface="Arial"/>
            </a:endParaRPr>
          </a:p>
          <a:p>
            <a:pPr marL="384175" indent="-371475">
              <a:lnSpc>
                <a:spcPct val="100000"/>
              </a:lnSpc>
              <a:spcBef>
                <a:spcPts val="695"/>
              </a:spcBef>
              <a:buClr>
                <a:srgbClr val="595959"/>
              </a:buClr>
              <a:buChar char="●"/>
              <a:tabLst>
                <a:tab pos="384175" algn="l"/>
              </a:tabLst>
            </a:pPr>
            <a:r>
              <a:rPr dirty="0" sz="1850">
                <a:latin typeface="Arial"/>
                <a:cs typeface="Arial"/>
              </a:rPr>
              <a:t>Why</a:t>
            </a:r>
            <a:r>
              <a:rPr dirty="0" sz="1850" spc="1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is</a:t>
            </a:r>
            <a:r>
              <a:rPr dirty="0" sz="1850" spc="1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this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</a:t>
            </a:r>
            <a:r>
              <a:rPr dirty="0" sz="1850" spc="1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problem?</a:t>
            </a:r>
            <a:endParaRPr sz="1850">
              <a:latin typeface="Arial"/>
              <a:cs typeface="Arial"/>
            </a:endParaRPr>
          </a:p>
          <a:p>
            <a:pPr marL="384175" indent="-371475">
              <a:lnSpc>
                <a:spcPct val="100000"/>
              </a:lnSpc>
              <a:spcBef>
                <a:spcPts val="695"/>
              </a:spcBef>
              <a:buClr>
                <a:srgbClr val="595959"/>
              </a:buClr>
              <a:buChar char="●"/>
              <a:tabLst>
                <a:tab pos="384175" algn="l"/>
              </a:tabLst>
            </a:pPr>
            <a:r>
              <a:rPr dirty="0" sz="1850">
                <a:latin typeface="Arial"/>
                <a:cs typeface="Arial"/>
              </a:rPr>
              <a:t>Scale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and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Scope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-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facts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and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figures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412" y="0"/>
            <a:ext cx="1370380" cy="12689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162" y="97581"/>
            <a:ext cx="1658879" cy="18540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3871" y="1125207"/>
            <a:ext cx="5795010" cy="306514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396875" indent="-384175">
              <a:lnSpc>
                <a:spcPct val="100000"/>
              </a:lnSpc>
              <a:spcBef>
                <a:spcPts val="1110"/>
              </a:spcBef>
              <a:buClr>
                <a:srgbClr val="595959"/>
              </a:buClr>
              <a:buChar char="●"/>
              <a:tabLst>
                <a:tab pos="396875" algn="l"/>
              </a:tabLst>
            </a:pP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specific.</a:t>
            </a:r>
            <a:endParaRPr sz="2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1019"/>
              </a:spcBef>
              <a:buClr>
                <a:srgbClr val="595959"/>
              </a:buClr>
              <a:buChar char="●"/>
              <a:tabLst>
                <a:tab pos="396875" algn="l"/>
              </a:tabLst>
            </a:pPr>
            <a:r>
              <a:rPr dirty="0" sz="2000">
                <a:latin typeface="Arial"/>
                <a:cs typeface="Arial"/>
              </a:rPr>
              <a:t>Align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problem.</a:t>
            </a:r>
            <a:endParaRPr sz="2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1020"/>
              </a:spcBef>
              <a:buClr>
                <a:srgbClr val="595959"/>
              </a:buClr>
              <a:buChar char="●"/>
              <a:tabLst>
                <a:tab pos="396875" algn="l"/>
              </a:tabLst>
            </a:pPr>
            <a:r>
              <a:rPr dirty="0" sz="2000">
                <a:latin typeface="Arial"/>
                <a:cs typeface="Arial"/>
              </a:rPr>
              <a:t>What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do?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When,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Where,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How?</a:t>
            </a:r>
            <a:endParaRPr sz="2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1015"/>
              </a:spcBef>
              <a:buClr>
                <a:srgbClr val="595959"/>
              </a:buClr>
              <a:buChar char="●"/>
              <a:tabLst>
                <a:tab pos="396875" algn="l"/>
              </a:tabLst>
            </a:pPr>
            <a:r>
              <a:rPr dirty="0" sz="2000">
                <a:latin typeface="Arial"/>
                <a:cs typeface="Arial"/>
              </a:rPr>
              <a:t>Who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solving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problem?</a:t>
            </a:r>
            <a:endParaRPr sz="2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1019"/>
              </a:spcBef>
              <a:buClr>
                <a:srgbClr val="595959"/>
              </a:buClr>
              <a:buChar char="●"/>
              <a:tabLst>
                <a:tab pos="396875" algn="l"/>
              </a:tabLst>
            </a:pPr>
            <a:r>
              <a:rPr dirty="0" sz="2000">
                <a:latin typeface="Arial"/>
                <a:cs typeface="Arial"/>
              </a:rPr>
              <a:t>What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methodology?</a:t>
            </a:r>
            <a:endParaRPr sz="2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1019"/>
              </a:spcBef>
              <a:buClr>
                <a:srgbClr val="595959"/>
              </a:buClr>
              <a:buChar char="●"/>
              <a:tabLst>
                <a:tab pos="396875" algn="l"/>
              </a:tabLst>
            </a:pPr>
            <a:r>
              <a:rPr dirty="0" sz="2000">
                <a:latin typeface="Arial"/>
                <a:cs typeface="Arial"/>
              </a:rPr>
              <a:t>Vision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impact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solution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1020"/>
              </a:spcBef>
              <a:buClr>
                <a:srgbClr val="595959"/>
              </a:buClr>
              <a:buChar char="●"/>
              <a:tabLst>
                <a:tab pos="396875" algn="l"/>
              </a:tabLst>
            </a:pP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know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when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succeeded?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412" y="0"/>
            <a:ext cx="1370380" cy="12689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44" y="188969"/>
            <a:ext cx="2150381" cy="195065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01196" y="1996833"/>
            <a:ext cx="6802755" cy="203708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4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Why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organisation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solve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problem?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Proof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Facts,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Figures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Quotes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from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others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backing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up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statements.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Achievements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track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record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412" y="0"/>
            <a:ext cx="1370380" cy="12689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94" y="188817"/>
            <a:ext cx="1856188" cy="165672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9025" y="1255623"/>
            <a:ext cx="499427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/>
              <a:t>Inputs,</a:t>
            </a:r>
            <a:r>
              <a:rPr dirty="0" sz="2200" spc="-145"/>
              <a:t> </a:t>
            </a:r>
            <a:r>
              <a:rPr dirty="0" sz="2200"/>
              <a:t>Activities,</a:t>
            </a:r>
            <a:r>
              <a:rPr dirty="0" sz="2200" spc="-95"/>
              <a:t> </a:t>
            </a:r>
            <a:r>
              <a:rPr dirty="0" sz="2200"/>
              <a:t>Outcomes,</a:t>
            </a:r>
            <a:r>
              <a:rPr dirty="0" sz="2200" spc="-85"/>
              <a:t> </a:t>
            </a:r>
            <a:r>
              <a:rPr dirty="0" sz="2200" spc="-10"/>
              <a:t>Outputs</a:t>
            </a:r>
            <a:endParaRPr sz="2200"/>
          </a:p>
        </p:txBody>
      </p:sp>
      <p:sp>
        <p:nvSpPr>
          <p:cNvPr id="5" name="object 5" descr=""/>
          <p:cNvSpPr txBox="1"/>
          <p:nvPr/>
        </p:nvSpPr>
        <p:spPr>
          <a:xfrm>
            <a:off x="530225" y="1843886"/>
            <a:ext cx="7870190" cy="2256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latin typeface="Arial"/>
                <a:cs typeface="Arial"/>
              </a:rPr>
              <a:t>Outcomes</a:t>
            </a:r>
            <a:endParaRPr sz="2200">
              <a:latin typeface="Arial"/>
              <a:cs typeface="Arial"/>
            </a:endParaRPr>
          </a:p>
          <a:p>
            <a:pPr marL="469265" indent="-396875">
              <a:lnSpc>
                <a:spcPct val="100000"/>
              </a:lnSpc>
              <a:spcBef>
                <a:spcPts val="1989"/>
              </a:spcBef>
              <a:buClr>
                <a:srgbClr val="595959"/>
              </a:buClr>
              <a:buChar char="●"/>
              <a:tabLst>
                <a:tab pos="469265" algn="l"/>
              </a:tabLst>
            </a:pPr>
            <a:r>
              <a:rPr dirty="0" sz="2200">
                <a:latin typeface="Arial"/>
                <a:cs typeface="Arial"/>
              </a:rPr>
              <a:t>What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change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aiming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part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work?</a:t>
            </a:r>
            <a:endParaRPr sz="2200">
              <a:latin typeface="Arial"/>
              <a:cs typeface="Arial"/>
            </a:endParaRPr>
          </a:p>
          <a:p>
            <a:pPr marL="469265" indent="-396875">
              <a:lnSpc>
                <a:spcPct val="100000"/>
              </a:lnSpc>
              <a:spcBef>
                <a:spcPts val="795"/>
              </a:spcBef>
              <a:buClr>
                <a:srgbClr val="595959"/>
              </a:buClr>
              <a:buChar char="●"/>
              <a:tabLst>
                <a:tab pos="469265" algn="l"/>
              </a:tabLst>
            </a:pPr>
            <a:r>
              <a:rPr dirty="0" sz="2200">
                <a:latin typeface="Arial"/>
                <a:cs typeface="Arial"/>
              </a:rPr>
              <a:t>Increase,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decrease,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improved</a:t>
            </a:r>
            <a:endParaRPr sz="2200">
              <a:latin typeface="Arial"/>
              <a:cs typeface="Arial"/>
            </a:endParaRPr>
          </a:p>
          <a:p>
            <a:pPr marL="469265" indent="-396875">
              <a:lnSpc>
                <a:spcPct val="100000"/>
              </a:lnSpc>
              <a:spcBef>
                <a:spcPts val="790"/>
              </a:spcBef>
              <a:buClr>
                <a:srgbClr val="595959"/>
              </a:buClr>
              <a:buChar char="●"/>
              <a:tabLst>
                <a:tab pos="469265" algn="l"/>
              </a:tabLst>
            </a:pPr>
            <a:r>
              <a:rPr dirty="0" sz="2200">
                <a:latin typeface="Arial"/>
                <a:cs typeface="Arial"/>
              </a:rPr>
              <a:t>Keep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them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simple</a:t>
            </a:r>
            <a:endParaRPr sz="2200">
              <a:latin typeface="Arial"/>
              <a:cs typeface="Arial"/>
            </a:endParaRPr>
          </a:p>
          <a:p>
            <a:pPr marL="469265" indent="-396875">
              <a:lnSpc>
                <a:spcPct val="100000"/>
              </a:lnSpc>
              <a:spcBef>
                <a:spcPts val="790"/>
              </a:spcBef>
              <a:buClr>
                <a:srgbClr val="595959"/>
              </a:buClr>
              <a:buChar char="●"/>
              <a:tabLst>
                <a:tab pos="469265" algn="l"/>
              </a:tabLst>
            </a:pPr>
            <a:r>
              <a:rPr dirty="0" sz="2200">
                <a:latin typeface="Arial"/>
                <a:cs typeface="Arial"/>
              </a:rPr>
              <a:t>Short,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medium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term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outcomes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5528" y="0"/>
            <a:ext cx="1498853" cy="1311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39422"/>
            <a:ext cx="8873070" cy="41407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817" y="73177"/>
            <a:ext cx="56794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Who</a:t>
            </a:r>
            <a:r>
              <a:rPr dirty="0" sz="4400" spc="-90"/>
              <a:t> </a:t>
            </a:r>
            <a:r>
              <a:rPr dirty="0" sz="4400"/>
              <a:t>I've</a:t>
            </a:r>
            <a:r>
              <a:rPr dirty="0" sz="4400" spc="-85"/>
              <a:t> </a:t>
            </a:r>
            <a:r>
              <a:rPr dirty="0" sz="4400"/>
              <a:t>worked</a:t>
            </a:r>
            <a:r>
              <a:rPr dirty="0" sz="4400" spc="-85"/>
              <a:t> </a:t>
            </a:r>
            <a:r>
              <a:rPr dirty="0" sz="4400" spc="-20"/>
              <a:t>with</a:t>
            </a:r>
            <a:endParaRPr sz="4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4150" y="455077"/>
            <a:ext cx="5835650" cy="4608195"/>
            <a:chOff x="184150" y="455077"/>
            <a:chExt cx="5835650" cy="46081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150" y="4252014"/>
              <a:ext cx="1800021" cy="8108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933" y="455077"/>
              <a:ext cx="4342599" cy="434259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103674" y="247891"/>
            <a:ext cx="345884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850" spc="-1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4"/>
              </a:rPr>
              <a:t>https://bigblogscotland.org.uk/2014/03/17/outcomes-are-a-piece-of-cake/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258"/>
            <a:ext cx="1633711" cy="153761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0099" y="1069200"/>
            <a:ext cx="6089015" cy="304292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4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Measuring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outcomes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outputs.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What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measure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outcome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indicators.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How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measure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sources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evidence.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Who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giving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evidence?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Quantitative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qualitative.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How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measure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against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vision?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412" y="0"/>
            <a:ext cx="1370380" cy="12689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10" y="97780"/>
            <a:ext cx="1711158" cy="195561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0099" y="1069200"/>
            <a:ext cx="7936230" cy="304292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4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Make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sure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balances.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clear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about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core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project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costs.</a:t>
            </a:r>
            <a:endParaRPr sz="2200">
              <a:latin typeface="Arial"/>
              <a:cs typeface="Arial"/>
            </a:endParaRPr>
          </a:p>
          <a:p>
            <a:pPr marL="409575" marR="5080" indent="-397510">
              <a:lnSpc>
                <a:spcPct val="150000"/>
              </a:lnSpc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Make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sure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everything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mention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application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has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corresponding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budget.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 spc="-30">
                <a:latin typeface="Arial"/>
                <a:cs typeface="Arial"/>
              </a:rPr>
              <a:t>Your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budget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story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telling.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lr>
                <a:srgbClr val="595959"/>
              </a:buClr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Future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funding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how/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who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how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long?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412" y="0"/>
            <a:ext cx="1370380" cy="126898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327" y="1827276"/>
            <a:ext cx="4653280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/>
              <a:t>3.</a:t>
            </a:r>
            <a:r>
              <a:rPr dirty="0" sz="5100" spc="-65"/>
              <a:t> </a:t>
            </a:r>
            <a:r>
              <a:rPr dirty="0" sz="5100"/>
              <a:t>General</a:t>
            </a:r>
            <a:r>
              <a:rPr dirty="0" sz="5100" spc="-70"/>
              <a:t> </a:t>
            </a:r>
            <a:r>
              <a:rPr dirty="0" sz="5100" spc="-20"/>
              <a:t>Tips</a:t>
            </a:r>
            <a:endParaRPr sz="5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General</a:t>
            </a:r>
            <a:r>
              <a:rPr dirty="0" sz="3400" spc="-85"/>
              <a:t> </a:t>
            </a:r>
            <a:r>
              <a:rPr dirty="0" sz="3400"/>
              <a:t>Tips</a:t>
            </a:r>
            <a:r>
              <a:rPr dirty="0" sz="3400" spc="-70"/>
              <a:t> </a:t>
            </a:r>
            <a:r>
              <a:rPr dirty="0" sz="3400"/>
              <a:t>-</a:t>
            </a:r>
            <a:r>
              <a:rPr dirty="0" sz="3400" spc="-70"/>
              <a:t> </a:t>
            </a:r>
            <a:r>
              <a:rPr dirty="0" sz="3400" spc="-10"/>
              <a:t>Language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59968" y="1169619"/>
            <a:ext cx="7475220" cy="282956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459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Short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sentences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17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words</a:t>
            </a:r>
            <a:endParaRPr sz="2000">
              <a:latin typeface="Arial"/>
              <a:cs typeface="Arial"/>
            </a:endParaRPr>
          </a:p>
          <a:p>
            <a:pPr marL="394335" marR="5080" indent="-382270">
              <a:lnSpc>
                <a:spcPct val="114999"/>
              </a:lnSpc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Active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vs.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Passive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Voice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example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8children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love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ice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cream9 </a:t>
            </a:r>
            <a:r>
              <a:rPr dirty="0" sz="2000">
                <a:latin typeface="Arial"/>
                <a:cs typeface="Arial"/>
              </a:rPr>
              <a:t>(active)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vs.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8ice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cream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loved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children9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(passive)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Plain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English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clear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Avoid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Jargon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Donor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people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heroes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Use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394335" algn="l"/>
              </a:tabLst>
            </a:pPr>
            <a:r>
              <a:rPr dirty="0" sz="2000" spc="-50">
                <a:latin typeface="Arial"/>
                <a:cs typeface="Arial"/>
              </a:rPr>
              <a:t>Tell </a:t>
            </a:r>
            <a:r>
              <a:rPr dirty="0" sz="2000">
                <a:latin typeface="Arial"/>
                <a:cs typeface="Arial"/>
              </a:rPr>
              <a:t>Stories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write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heart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Spelling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(including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names!)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General</a:t>
            </a:r>
            <a:r>
              <a:rPr dirty="0" sz="3400" spc="-85"/>
              <a:t> </a:t>
            </a:r>
            <a:r>
              <a:rPr dirty="0" sz="3400"/>
              <a:t>Tips</a:t>
            </a:r>
            <a:r>
              <a:rPr dirty="0" sz="3400" spc="-70"/>
              <a:t> </a:t>
            </a:r>
            <a:r>
              <a:rPr dirty="0" sz="3400"/>
              <a:t>-</a:t>
            </a:r>
            <a:r>
              <a:rPr dirty="0" sz="3400" spc="-70"/>
              <a:t> </a:t>
            </a:r>
            <a:r>
              <a:rPr dirty="0" sz="3400" spc="-10"/>
              <a:t>Layout</a:t>
            </a:r>
            <a:endParaRPr sz="34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469265" indent="-381635">
              <a:lnSpc>
                <a:spcPct val="100000"/>
              </a:lnSpc>
              <a:spcBef>
                <a:spcPts val="459"/>
              </a:spcBef>
              <a:buChar char="●"/>
              <a:tabLst>
                <a:tab pos="469265" algn="l"/>
              </a:tabLst>
            </a:pPr>
            <a:r>
              <a:rPr dirty="0" u="none" sz="2000" spc="-10">
                <a:solidFill>
                  <a:srgbClr val="000000"/>
                </a:solidFill>
              </a:rPr>
              <a:t>Headers</a:t>
            </a:r>
            <a:endParaRPr sz="2000"/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469265" algn="l"/>
              </a:tabLst>
            </a:pPr>
            <a:r>
              <a:rPr dirty="0" u="none" sz="2000">
                <a:solidFill>
                  <a:srgbClr val="000000"/>
                </a:solidFill>
              </a:rPr>
              <a:t>Bullet</a:t>
            </a:r>
            <a:r>
              <a:rPr dirty="0" u="none" sz="2000" spc="-65">
                <a:solidFill>
                  <a:srgbClr val="000000"/>
                </a:solidFill>
              </a:rPr>
              <a:t> </a:t>
            </a:r>
            <a:r>
              <a:rPr dirty="0" u="none" sz="2000" spc="-10">
                <a:solidFill>
                  <a:srgbClr val="000000"/>
                </a:solidFill>
              </a:rPr>
              <a:t>Points</a:t>
            </a:r>
            <a:endParaRPr sz="2000"/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469265" algn="l"/>
              </a:tabLst>
            </a:pPr>
            <a:r>
              <a:rPr dirty="0" u="none" sz="2000" spc="-10">
                <a:solidFill>
                  <a:srgbClr val="000000"/>
                </a:solidFill>
              </a:rPr>
              <a:t>Lists</a:t>
            </a:r>
            <a:endParaRPr sz="2000"/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469265" algn="l"/>
              </a:tabLst>
            </a:pPr>
            <a:r>
              <a:rPr dirty="0" u="none" sz="2000" spc="-10">
                <a:solidFill>
                  <a:srgbClr val="000000"/>
                </a:solidFill>
              </a:rPr>
              <a:t>Photos</a:t>
            </a:r>
            <a:endParaRPr sz="2000"/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469265" algn="l"/>
              </a:tabLst>
            </a:pPr>
            <a:r>
              <a:rPr dirty="0" u="none" sz="2000" spc="-10">
                <a:solidFill>
                  <a:srgbClr val="000000"/>
                </a:solidFill>
              </a:rPr>
              <a:t>Infographics</a:t>
            </a:r>
            <a:endParaRPr sz="2000"/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469265" algn="l"/>
              </a:tabLst>
            </a:pPr>
            <a:r>
              <a:rPr dirty="0" u="none" sz="2000">
                <a:solidFill>
                  <a:srgbClr val="000000"/>
                </a:solidFill>
              </a:rPr>
              <a:t>Bold/</a:t>
            </a:r>
            <a:r>
              <a:rPr dirty="0" u="none" sz="2000" spc="-60">
                <a:solidFill>
                  <a:srgbClr val="000000"/>
                </a:solidFill>
              </a:rPr>
              <a:t> </a:t>
            </a:r>
            <a:r>
              <a:rPr dirty="0" u="none" sz="2000" spc="-10">
                <a:solidFill>
                  <a:srgbClr val="000000"/>
                </a:solidFill>
              </a:rPr>
              <a:t>Italic</a:t>
            </a:r>
            <a:endParaRPr sz="2000"/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469265" algn="l"/>
              </a:tabLst>
            </a:pPr>
            <a:r>
              <a:rPr dirty="0" u="none" sz="2000">
                <a:solidFill>
                  <a:srgbClr val="000000"/>
                </a:solidFill>
              </a:rPr>
              <a:t>Data</a:t>
            </a:r>
            <a:r>
              <a:rPr dirty="0" u="none" sz="2000" spc="-15">
                <a:solidFill>
                  <a:srgbClr val="000000"/>
                </a:solidFill>
              </a:rPr>
              <a:t> </a:t>
            </a:r>
            <a:r>
              <a:rPr dirty="0" u="none" sz="2000">
                <a:solidFill>
                  <a:srgbClr val="000000"/>
                </a:solidFill>
              </a:rPr>
              <a:t>-</a:t>
            </a:r>
            <a:r>
              <a:rPr dirty="0" u="none" sz="2000" spc="-15">
                <a:solidFill>
                  <a:srgbClr val="000000"/>
                </a:solidFill>
              </a:rPr>
              <a:t> </a:t>
            </a:r>
            <a:r>
              <a:rPr dirty="0" u="none" sz="2000" spc="-10">
                <a:solidFill>
                  <a:srgbClr val="000000"/>
                </a:solidFill>
              </a:rPr>
              <a:t>evidence</a:t>
            </a:r>
            <a:endParaRPr sz="2000"/>
          </a:p>
          <a:p>
            <a:pPr marL="469265" indent="-381635">
              <a:lnSpc>
                <a:spcPct val="100000"/>
              </a:lnSpc>
              <a:spcBef>
                <a:spcPts val="359"/>
              </a:spcBef>
              <a:buChar char="●"/>
              <a:tabLst>
                <a:tab pos="469265" algn="l"/>
              </a:tabLst>
            </a:pPr>
            <a:r>
              <a:rPr dirty="0" u="none" sz="2000">
                <a:solidFill>
                  <a:srgbClr val="000000"/>
                </a:solidFill>
              </a:rPr>
              <a:t>What</a:t>
            </a:r>
            <a:r>
              <a:rPr dirty="0" u="none" sz="2000" spc="-35">
                <a:solidFill>
                  <a:srgbClr val="000000"/>
                </a:solidFill>
              </a:rPr>
              <a:t> </a:t>
            </a:r>
            <a:r>
              <a:rPr dirty="0" u="none" sz="2000">
                <a:solidFill>
                  <a:srgbClr val="000000"/>
                </a:solidFill>
              </a:rPr>
              <a:t>do</a:t>
            </a:r>
            <a:r>
              <a:rPr dirty="0" u="none" sz="2000" spc="-35">
                <a:solidFill>
                  <a:srgbClr val="000000"/>
                </a:solidFill>
              </a:rPr>
              <a:t> </a:t>
            </a:r>
            <a:r>
              <a:rPr dirty="0" u="none" sz="2000">
                <a:solidFill>
                  <a:srgbClr val="000000"/>
                </a:solidFill>
              </a:rPr>
              <a:t>you</a:t>
            </a:r>
            <a:r>
              <a:rPr dirty="0" u="none" sz="2000" spc="-30">
                <a:solidFill>
                  <a:srgbClr val="000000"/>
                </a:solidFill>
              </a:rPr>
              <a:t> </a:t>
            </a:r>
            <a:r>
              <a:rPr dirty="0" u="none" sz="2000">
                <a:solidFill>
                  <a:srgbClr val="000000"/>
                </a:solidFill>
              </a:rPr>
              <a:t>want</a:t>
            </a:r>
            <a:r>
              <a:rPr dirty="0" u="none" sz="2000" spc="-35">
                <a:solidFill>
                  <a:srgbClr val="000000"/>
                </a:solidFill>
              </a:rPr>
              <a:t> </a:t>
            </a:r>
            <a:r>
              <a:rPr dirty="0" u="none" sz="2000">
                <a:solidFill>
                  <a:srgbClr val="000000"/>
                </a:solidFill>
              </a:rPr>
              <a:t>to</a:t>
            </a:r>
            <a:r>
              <a:rPr dirty="0" u="none" sz="2000" spc="-30">
                <a:solidFill>
                  <a:srgbClr val="000000"/>
                </a:solidFill>
              </a:rPr>
              <a:t> </a:t>
            </a:r>
            <a:r>
              <a:rPr dirty="0" u="none" sz="2000">
                <a:solidFill>
                  <a:srgbClr val="000000"/>
                </a:solidFill>
              </a:rPr>
              <a:t>draw</a:t>
            </a:r>
            <a:r>
              <a:rPr dirty="0" u="none" sz="2000" spc="-35">
                <a:solidFill>
                  <a:srgbClr val="000000"/>
                </a:solidFill>
              </a:rPr>
              <a:t> </a:t>
            </a:r>
            <a:r>
              <a:rPr dirty="0" u="none" sz="2000">
                <a:solidFill>
                  <a:srgbClr val="000000"/>
                </a:solidFill>
              </a:rPr>
              <a:t>their</a:t>
            </a:r>
            <a:r>
              <a:rPr dirty="0" u="none" sz="2000" spc="-30">
                <a:solidFill>
                  <a:srgbClr val="000000"/>
                </a:solidFill>
              </a:rPr>
              <a:t> </a:t>
            </a:r>
            <a:r>
              <a:rPr dirty="0" u="none" sz="2000">
                <a:solidFill>
                  <a:srgbClr val="000000"/>
                </a:solidFill>
              </a:rPr>
              <a:t>attention</a:t>
            </a:r>
            <a:r>
              <a:rPr dirty="0" u="none" sz="2000" spc="-35">
                <a:solidFill>
                  <a:srgbClr val="000000"/>
                </a:solidFill>
              </a:rPr>
              <a:t> </a:t>
            </a:r>
            <a:r>
              <a:rPr dirty="0" u="none" sz="2000" spc="-25">
                <a:solidFill>
                  <a:srgbClr val="000000"/>
                </a:solidFill>
              </a:rPr>
              <a:t>to?</a:t>
            </a:r>
            <a:endParaRPr sz="2000"/>
          </a:p>
          <a:p>
            <a:pPr algn="r" marL="74930" marR="5080">
              <a:lnSpc>
                <a:spcPct val="100000"/>
              </a:lnSpc>
              <a:spcBef>
                <a:spcPts val="1560"/>
              </a:spcBef>
            </a:pPr>
            <a:r>
              <a:rPr dirty="0" u="none" sz="2000" i="1">
                <a:solidFill>
                  <a:srgbClr val="000000"/>
                </a:solidFill>
                <a:latin typeface="Arial"/>
                <a:cs typeface="Arial"/>
              </a:rPr>
              <a:t>Examples</a:t>
            </a:r>
            <a:r>
              <a:rPr dirty="0" u="none" sz="2000" spc="-4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u="none" sz="2000" i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u="none" sz="2000" spc="-4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u="none" sz="2000" i="1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dirty="0" u="none" sz="2000" spc="-4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u="none" sz="2000" spc="-10" i="1">
                <a:solidFill>
                  <a:srgbClr val="000000"/>
                </a:solidFill>
                <a:latin typeface="Arial"/>
                <a:cs typeface="Arial"/>
              </a:rPr>
              <a:t>later...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/>
              <a:t>General</a:t>
            </a:r>
            <a:r>
              <a:rPr dirty="0" sz="3050" spc="-15"/>
              <a:t> </a:t>
            </a:r>
            <a:r>
              <a:rPr dirty="0" sz="3050" spc="-20"/>
              <a:t>Tips</a:t>
            </a:r>
            <a:endParaRPr sz="3050"/>
          </a:p>
        </p:txBody>
      </p:sp>
      <p:sp>
        <p:nvSpPr>
          <p:cNvPr id="3" name="object 3" descr=""/>
          <p:cNvSpPr txBox="1"/>
          <p:nvPr/>
        </p:nvSpPr>
        <p:spPr>
          <a:xfrm>
            <a:off x="444593" y="1164028"/>
            <a:ext cx="7950200" cy="3110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marR="33655" indent="-397510">
              <a:lnSpc>
                <a:spcPct val="114999"/>
              </a:lnSpc>
              <a:spcBef>
                <a:spcPts val="10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Keep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central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documents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use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applications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up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to </a:t>
            </a:r>
            <a:r>
              <a:rPr dirty="0" sz="2200" spc="-20">
                <a:latin typeface="Arial"/>
                <a:cs typeface="Arial"/>
              </a:rPr>
              <a:t>date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Ask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feedback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Cover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first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2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paragraphs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if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need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them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Read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backwards!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40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Think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about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reader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kind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them!</a:t>
            </a:r>
            <a:endParaRPr sz="2200">
              <a:latin typeface="Arial"/>
              <a:cs typeface="Arial"/>
            </a:endParaRPr>
          </a:p>
          <a:p>
            <a:pPr marL="409575" marR="5080" indent="-397510">
              <a:lnSpc>
                <a:spcPct val="114999"/>
              </a:lnSpc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Whatever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format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make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sure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cover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main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parts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of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Case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Support.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42328"/>
            <a:ext cx="407797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Funders</a:t>
            </a:r>
            <a:r>
              <a:rPr dirty="0" sz="3400" spc="-40"/>
              <a:t> </a:t>
            </a:r>
            <a:r>
              <a:rPr dirty="0" sz="3400"/>
              <a:t>pet</a:t>
            </a:r>
            <a:r>
              <a:rPr dirty="0" sz="3400" spc="-40"/>
              <a:t> </a:t>
            </a:r>
            <a:r>
              <a:rPr dirty="0" sz="3400" spc="-10"/>
              <a:t>peeves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29225" y="1129105"/>
            <a:ext cx="7787640" cy="33172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385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Copy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paste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question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answered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29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Budget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doesn9t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balance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29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Missing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attachments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285"/>
              </a:spcBef>
              <a:buChar char="●"/>
              <a:tabLst>
                <a:tab pos="424815" algn="l"/>
              </a:tabLst>
            </a:pPr>
            <a:r>
              <a:rPr dirty="0" sz="2400" spc="-70">
                <a:latin typeface="Arial"/>
                <a:cs typeface="Arial"/>
              </a:rPr>
              <a:t>8Completely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unique'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29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Anecdotes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285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guidance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29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concept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practical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information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what,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when,</a:t>
            </a:r>
            <a:endParaRPr sz="2400">
              <a:latin typeface="Arial"/>
              <a:cs typeface="Arial"/>
            </a:endParaRPr>
          </a:p>
          <a:p>
            <a:pPr marL="424815">
              <a:lnSpc>
                <a:spcPct val="100000"/>
              </a:lnSpc>
              <a:spcBef>
                <a:spcPts val="865"/>
              </a:spcBef>
            </a:pPr>
            <a:r>
              <a:rPr dirty="0" sz="2400">
                <a:latin typeface="Arial"/>
                <a:cs typeface="Arial"/>
              </a:rPr>
              <a:t>where,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how?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42328"/>
            <a:ext cx="739457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Let’s</a:t>
            </a:r>
            <a:r>
              <a:rPr dirty="0" sz="3400" spc="-75"/>
              <a:t> </a:t>
            </a:r>
            <a:r>
              <a:rPr dirty="0" sz="3400"/>
              <a:t>look</a:t>
            </a:r>
            <a:r>
              <a:rPr dirty="0" sz="3400" spc="-70"/>
              <a:t> </a:t>
            </a:r>
            <a:r>
              <a:rPr dirty="0" sz="3400"/>
              <a:t>at</a:t>
            </a:r>
            <a:r>
              <a:rPr dirty="0" sz="3400" spc="-70"/>
              <a:t> </a:t>
            </a:r>
            <a:r>
              <a:rPr dirty="0" sz="3400"/>
              <a:t>some</a:t>
            </a:r>
            <a:r>
              <a:rPr dirty="0" sz="3400" spc="-70"/>
              <a:t> </a:t>
            </a:r>
            <a:r>
              <a:rPr dirty="0" sz="3400"/>
              <a:t>writing</a:t>
            </a:r>
            <a:r>
              <a:rPr dirty="0" sz="3400" spc="-75"/>
              <a:t> </a:t>
            </a:r>
            <a:r>
              <a:rPr dirty="0" sz="3400" spc="-10"/>
              <a:t>examples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29225" y="982802"/>
            <a:ext cx="7600315" cy="221996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54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confession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session!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440"/>
              </a:spcBef>
              <a:buChar char="●"/>
              <a:tabLst>
                <a:tab pos="424815" algn="l"/>
              </a:tabLst>
            </a:pPr>
            <a:r>
              <a:rPr dirty="0" sz="2400" spc="-185">
                <a:latin typeface="Arial"/>
                <a:cs typeface="Arial"/>
              </a:rPr>
              <a:t>We9ve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written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like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some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point!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44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critical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how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would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received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information?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44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Think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about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reader!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6" y="630224"/>
            <a:ext cx="8258809" cy="31464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60"/>
              </a:spcBef>
            </a:pPr>
            <a:r>
              <a:rPr dirty="0" sz="2800">
                <a:latin typeface="Arial"/>
                <a:cs typeface="Arial"/>
              </a:rPr>
              <a:t>Long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sentences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that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have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punctuation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very </a:t>
            </a:r>
            <a:r>
              <a:rPr dirty="0" sz="2800">
                <a:latin typeface="Arial"/>
                <a:cs typeface="Arial"/>
              </a:rPr>
              <a:t>hard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follow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sometimes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start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talking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about </a:t>
            </a:r>
            <a:r>
              <a:rPr dirty="0" sz="2800">
                <a:latin typeface="Arial"/>
                <a:cs typeface="Arial"/>
              </a:rPr>
              <a:t>one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thing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but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then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end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up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talking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about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something </a:t>
            </a:r>
            <a:r>
              <a:rPr dirty="0" sz="2800">
                <a:latin typeface="Arial"/>
                <a:cs typeface="Arial"/>
              </a:rPr>
              <a:t>else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which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understand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person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who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wrote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sentence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but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person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reading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00">
                <a:latin typeface="Arial"/>
                <a:cs typeface="Arial"/>
              </a:rPr>
              <a:t>can9t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tell </a:t>
            </a:r>
            <a:r>
              <a:rPr dirty="0" sz="2800">
                <a:latin typeface="Arial"/>
                <a:cs typeface="Arial"/>
              </a:rPr>
              <a:t>where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idea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ends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other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starts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which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also </a:t>
            </a:r>
            <a:r>
              <a:rPr dirty="0" sz="2800">
                <a:latin typeface="Arial"/>
                <a:cs typeface="Arial"/>
              </a:rPr>
              <a:t>means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that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key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thoughts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points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lost.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4890" y="745820"/>
            <a:ext cx="52082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I</a:t>
            </a:r>
            <a:r>
              <a:rPr dirty="0" sz="4400" spc="-60"/>
              <a:t> </a:t>
            </a:r>
            <a:r>
              <a:rPr dirty="0" sz="4400"/>
              <a:t>am</a:t>
            </a:r>
            <a:r>
              <a:rPr dirty="0" sz="4400" spc="-55"/>
              <a:t> </a:t>
            </a:r>
            <a:r>
              <a:rPr dirty="0" sz="4400"/>
              <a:t>also</a:t>
            </a:r>
            <a:r>
              <a:rPr dirty="0" sz="4400" spc="-60"/>
              <a:t> </a:t>
            </a:r>
            <a:r>
              <a:rPr dirty="0" sz="4400"/>
              <a:t>a</a:t>
            </a:r>
            <a:r>
              <a:rPr dirty="0" sz="4400" spc="-55"/>
              <a:t> </a:t>
            </a:r>
            <a:r>
              <a:rPr dirty="0" sz="4400" spc="-10"/>
              <a:t>Trustee!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3271" y="1928942"/>
            <a:ext cx="3583479" cy="232307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9243" y="559185"/>
            <a:ext cx="8346440" cy="3387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780" marR="5080">
              <a:lnSpc>
                <a:spcPct val="115100"/>
              </a:lnSpc>
              <a:spcBef>
                <a:spcPts val="100"/>
              </a:spcBef>
            </a:pPr>
            <a:r>
              <a:rPr dirty="0" sz="3050">
                <a:latin typeface="Arial"/>
                <a:cs typeface="Arial"/>
              </a:rPr>
              <a:t>Short</a:t>
            </a:r>
            <a:r>
              <a:rPr dirty="0" sz="3050" spc="-9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sentences</a:t>
            </a:r>
            <a:r>
              <a:rPr dirty="0" sz="3050" spc="-8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are</a:t>
            </a:r>
            <a:r>
              <a:rPr dirty="0" sz="3050" spc="-8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powerful.</a:t>
            </a:r>
            <a:r>
              <a:rPr dirty="0" sz="3050" spc="-8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Good</a:t>
            </a:r>
            <a:r>
              <a:rPr dirty="0" sz="3050" spc="-85">
                <a:latin typeface="Arial"/>
                <a:cs typeface="Arial"/>
              </a:rPr>
              <a:t> </a:t>
            </a:r>
            <a:r>
              <a:rPr dirty="0" sz="3050" spc="-10">
                <a:latin typeface="Arial"/>
                <a:cs typeface="Arial"/>
              </a:rPr>
              <a:t>punctuation </a:t>
            </a:r>
            <a:r>
              <a:rPr dirty="0" sz="3050">
                <a:latin typeface="Arial"/>
                <a:cs typeface="Arial"/>
              </a:rPr>
              <a:t>is</a:t>
            </a:r>
            <a:r>
              <a:rPr dirty="0" sz="3050" spc="-4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your</a:t>
            </a:r>
            <a:r>
              <a:rPr dirty="0" sz="3050" spc="-3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friend</a:t>
            </a:r>
            <a:r>
              <a:rPr dirty="0" sz="3050" spc="-4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to</a:t>
            </a:r>
            <a:r>
              <a:rPr dirty="0" sz="3050" spc="-3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help</a:t>
            </a:r>
            <a:r>
              <a:rPr dirty="0" sz="3050" spc="-4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you</a:t>
            </a:r>
            <a:r>
              <a:rPr dirty="0" sz="3050" spc="-3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make</a:t>
            </a:r>
            <a:r>
              <a:rPr dirty="0" sz="3050" spc="-4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important</a:t>
            </a:r>
            <a:r>
              <a:rPr dirty="0" sz="3050" spc="-35">
                <a:latin typeface="Arial"/>
                <a:cs typeface="Arial"/>
              </a:rPr>
              <a:t> </a:t>
            </a:r>
            <a:r>
              <a:rPr dirty="0" sz="3050" spc="-10">
                <a:latin typeface="Arial"/>
                <a:cs typeface="Arial"/>
              </a:rPr>
              <a:t>points! </a:t>
            </a:r>
            <a:r>
              <a:rPr dirty="0" sz="3050">
                <a:latin typeface="Arial"/>
                <a:cs typeface="Arial"/>
              </a:rPr>
              <a:t>Bullet</a:t>
            </a:r>
            <a:r>
              <a:rPr dirty="0" sz="3050" spc="-10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points</a:t>
            </a:r>
            <a:r>
              <a:rPr dirty="0" sz="3050" spc="-9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are</a:t>
            </a:r>
            <a:r>
              <a:rPr dirty="0" sz="3050" spc="-9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helpful</a:t>
            </a:r>
            <a:r>
              <a:rPr dirty="0" sz="3050" spc="-9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because</a:t>
            </a:r>
            <a:r>
              <a:rPr dirty="0" sz="3050" spc="-90">
                <a:latin typeface="Arial"/>
                <a:cs typeface="Arial"/>
              </a:rPr>
              <a:t> </a:t>
            </a:r>
            <a:r>
              <a:rPr dirty="0" sz="3050" spc="-20">
                <a:latin typeface="Arial"/>
                <a:cs typeface="Arial"/>
              </a:rPr>
              <a:t>you:</a:t>
            </a:r>
            <a:endParaRPr sz="3050">
              <a:latin typeface="Arial"/>
              <a:cs typeface="Arial"/>
            </a:endParaRPr>
          </a:p>
          <a:p>
            <a:pPr marL="474980" indent="-462280">
              <a:lnSpc>
                <a:spcPct val="100000"/>
              </a:lnSpc>
              <a:spcBef>
                <a:spcPts val="1750"/>
              </a:spcBef>
              <a:buClr>
                <a:srgbClr val="595959"/>
              </a:buClr>
              <a:buChar char="●"/>
              <a:tabLst>
                <a:tab pos="474980" algn="l"/>
              </a:tabLst>
            </a:pPr>
            <a:r>
              <a:rPr dirty="0" sz="3050">
                <a:latin typeface="Arial"/>
                <a:cs typeface="Arial"/>
              </a:rPr>
              <a:t>highlight</a:t>
            </a:r>
            <a:r>
              <a:rPr dirty="0" sz="3050" spc="-5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your</a:t>
            </a:r>
            <a:r>
              <a:rPr dirty="0" sz="3050" spc="-5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main</a:t>
            </a:r>
            <a:r>
              <a:rPr dirty="0" sz="3050" spc="-45">
                <a:latin typeface="Arial"/>
                <a:cs typeface="Arial"/>
              </a:rPr>
              <a:t> </a:t>
            </a:r>
            <a:r>
              <a:rPr dirty="0" sz="3050" spc="-10">
                <a:latin typeface="Arial"/>
                <a:cs typeface="Arial"/>
              </a:rPr>
              <a:t>points</a:t>
            </a:r>
            <a:endParaRPr sz="3050">
              <a:latin typeface="Arial"/>
              <a:cs typeface="Arial"/>
            </a:endParaRPr>
          </a:p>
          <a:p>
            <a:pPr marL="474980" indent="-462280">
              <a:lnSpc>
                <a:spcPct val="100000"/>
              </a:lnSpc>
              <a:spcBef>
                <a:spcPts val="555"/>
              </a:spcBef>
              <a:buClr>
                <a:srgbClr val="595959"/>
              </a:buClr>
              <a:buChar char="●"/>
              <a:tabLst>
                <a:tab pos="474980" algn="l"/>
              </a:tabLst>
            </a:pPr>
            <a:r>
              <a:rPr dirty="0" sz="3050">
                <a:latin typeface="Arial"/>
                <a:cs typeface="Arial"/>
              </a:rPr>
              <a:t>ensure</a:t>
            </a:r>
            <a:r>
              <a:rPr dirty="0" sz="3050" spc="-7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your</a:t>
            </a:r>
            <a:r>
              <a:rPr dirty="0" sz="3050" spc="-6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ideas</a:t>
            </a:r>
            <a:r>
              <a:rPr dirty="0" sz="3050" spc="-6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are</a:t>
            </a:r>
            <a:r>
              <a:rPr dirty="0" sz="3050" spc="-70">
                <a:latin typeface="Arial"/>
                <a:cs typeface="Arial"/>
              </a:rPr>
              <a:t> </a:t>
            </a:r>
            <a:r>
              <a:rPr dirty="0" sz="3050" spc="-10">
                <a:latin typeface="Arial"/>
                <a:cs typeface="Arial"/>
              </a:rPr>
              <a:t>clear</a:t>
            </a:r>
            <a:endParaRPr sz="3050">
              <a:latin typeface="Arial"/>
              <a:cs typeface="Arial"/>
            </a:endParaRPr>
          </a:p>
          <a:p>
            <a:pPr marL="474980" indent="-462280">
              <a:lnSpc>
                <a:spcPct val="100000"/>
              </a:lnSpc>
              <a:spcBef>
                <a:spcPts val="550"/>
              </a:spcBef>
              <a:buClr>
                <a:srgbClr val="595959"/>
              </a:buClr>
              <a:buChar char="●"/>
              <a:tabLst>
                <a:tab pos="474980" algn="l"/>
              </a:tabLst>
            </a:pPr>
            <a:r>
              <a:rPr dirty="0" sz="3050">
                <a:latin typeface="Arial"/>
                <a:cs typeface="Arial"/>
              </a:rPr>
              <a:t>make</a:t>
            </a:r>
            <a:r>
              <a:rPr dirty="0" sz="3050" spc="-8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sure</a:t>
            </a:r>
            <a:r>
              <a:rPr dirty="0" sz="3050" spc="-4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you</a:t>
            </a:r>
            <a:r>
              <a:rPr dirty="0" sz="3050" spc="-40">
                <a:latin typeface="Arial"/>
                <a:cs typeface="Arial"/>
              </a:rPr>
              <a:t> </a:t>
            </a:r>
            <a:r>
              <a:rPr dirty="0" sz="3050" spc="-215">
                <a:latin typeface="Arial"/>
                <a:cs typeface="Arial"/>
              </a:rPr>
              <a:t>don9t</a:t>
            </a:r>
            <a:r>
              <a:rPr dirty="0" sz="3050" spc="-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go</a:t>
            </a:r>
            <a:r>
              <a:rPr dirty="0" sz="3050" spc="-40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off</a:t>
            </a:r>
            <a:r>
              <a:rPr dirty="0" sz="3050" spc="-45">
                <a:latin typeface="Arial"/>
                <a:cs typeface="Arial"/>
              </a:rPr>
              <a:t> </a:t>
            </a:r>
            <a:r>
              <a:rPr dirty="0" sz="3050">
                <a:latin typeface="Arial"/>
                <a:cs typeface="Arial"/>
              </a:rPr>
              <a:t>on</a:t>
            </a:r>
            <a:r>
              <a:rPr dirty="0" sz="3050" spc="-40">
                <a:latin typeface="Arial"/>
                <a:cs typeface="Arial"/>
              </a:rPr>
              <a:t> </a:t>
            </a:r>
            <a:r>
              <a:rPr dirty="0" sz="3050" spc="-10">
                <a:latin typeface="Arial"/>
                <a:cs typeface="Arial"/>
              </a:rPr>
              <a:t>tangents</a:t>
            </a:r>
            <a:endParaRPr sz="305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6" y="978153"/>
            <a:ext cx="8076565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4790">
              <a:lnSpc>
                <a:spcPct val="150000"/>
              </a:lnSpc>
              <a:spcBef>
                <a:spcPts val="100"/>
              </a:spcBef>
            </a:pPr>
            <a:r>
              <a:rPr dirty="0" sz="1750">
                <a:latin typeface="Arial"/>
                <a:cs typeface="Arial"/>
              </a:rPr>
              <a:t>We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believe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that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all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children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have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the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right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to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art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and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culture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as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in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the</a:t>
            </a:r>
            <a:r>
              <a:rPr dirty="0" sz="1750" spc="-7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The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 spc="-10">
                <a:latin typeface="Arial"/>
                <a:cs typeface="Arial"/>
              </a:rPr>
              <a:t>United </a:t>
            </a:r>
            <a:r>
              <a:rPr dirty="0" sz="1750">
                <a:latin typeface="Arial"/>
                <a:cs typeface="Arial"/>
              </a:rPr>
              <a:t>Nations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Convention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on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the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Rights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of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the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Child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states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in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Section</a:t>
            </a:r>
            <a:r>
              <a:rPr dirty="0" sz="1750" spc="-50">
                <a:latin typeface="Arial"/>
                <a:cs typeface="Arial"/>
              </a:rPr>
              <a:t> </a:t>
            </a:r>
            <a:r>
              <a:rPr dirty="0" sz="1750" spc="-25">
                <a:latin typeface="Arial"/>
                <a:cs typeface="Arial"/>
              </a:rPr>
              <a:t>31.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750" i="1">
                <a:latin typeface="Arial"/>
                <a:cs typeface="Arial"/>
              </a:rPr>
              <a:t>States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Parties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recognize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the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right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of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the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child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to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education,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and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with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view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spc="-25" i="1">
                <a:latin typeface="Arial"/>
                <a:cs typeface="Arial"/>
              </a:rPr>
              <a:t>to</a:t>
            </a:r>
            <a:r>
              <a:rPr dirty="0" sz="1750" spc="-2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achieving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this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right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progressively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and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on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the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basis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of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equal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spc="-10" i="1">
                <a:latin typeface="Arial"/>
                <a:cs typeface="Arial"/>
              </a:rPr>
              <a:t>opportunity,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they</a:t>
            </a:r>
            <a:r>
              <a:rPr dirty="0" sz="1750" spc="-60" i="1">
                <a:latin typeface="Arial"/>
                <a:cs typeface="Arial"/>
              </a:rPr>
              <a:t> </a:t>
            </a:r>
            <a:r>
              <a:rPr dirty="0" sz="1750" spc="-10" i="1">
                <a:latin typeface="Arial"/>
                <a:cs typeface="Arial"/>
              </a:rPr>
              <a:t>shall, </a:t>
            </a:r>
            <a:r>
              <a:rPr dirty="0" sz="1750" i="1">
                <a:latin typeface="Arial"/>
                <a:cs typeface="Arial"/>
              </a:rPr>
              <a:t>States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Parties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shall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respect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and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promote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the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right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of</a:t>
            </a:r>
            <a:r>
              <a:rPr dirty="0" sz="1750" spc="-4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the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child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to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participate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fully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spc="-25" i="1">
                <a:latin typeface="Arial"/>
                <a:cs typeface="Arial"/>
              </a:rPr>
              <a:t>in </a:t>
            </a:r>
            <a:r>
              <a:rPr dirty="0" sz="1750" i="1">
                <a:latin typeface="Arial"/>
                <a:cs typeface="Arial"/>
              </a:rPr>
              <a:t>cultural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and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artistic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life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and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shall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spc="-10" i="1">
                <a:latin typeface="Arial"/>
                <a:cs typeface="Arial"/>
              </a:rPr>
              <a:t>encourage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the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provision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of</a:t>
            </a:r>
            <a:r>
              <a:rPr dirty="0" sz="1750" spc="-5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appropriate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and</a:t>
            </a:r>
            <a:r>
              <a:rPr dirty="0" sz="1750" spc="-55" i="1">
                <a:latin typeface="Arial"/>
                <a:cs typeface="Arial"/>
              </a:rPr>
              <a:t> </a:t>
            </a:r>
            <a:r>
              <a:rPr dirty="0" sz="1750" spc="-10" i="1">
                <a:latin typeface="Arial"/>
                <a:cs typeface="Arial"/>
              </a:rPr>
              <a:t>equal </a:t>
            </a:r>
            <a:r>
              <a:rPr dirty="0" sz="1750" i="1">
                <a:latin typeface="Arial"/>
                <a:cs typeface="Arial"/>
              </a:rPr>
              <a:t>opportunities</a:t>
            </a:r>
            <a:r>
              <a:rPr dirty="0" sz="1750" spc="-7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for</a:t>
            </a:r>
            <a:r>
              <a:rPr dirty="0" sz="1750" spc="-7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cultural,</a:t>
            </a:r>
            <a:r>
              <a:rPr dirty="0" sz="1750" spc="-7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artistic,</a:t>
            </a:r>
            <a:r>
              <a:rPr dirty="0" sz="1750" spc="-7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recreational</a:t>
            </a:r>
            <a:r>
              <a:rPr dirty="0" sz="1750" spc="-75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and</a:t>
            </a:r>
            <a:r>
              <a:rPr dirty="0" sz="1750" spc="-70" i="1">
                <a:latin typeface="Arial"/>
                <a:cs typeface="Arial"/>
              </a:rPr>
              <a:t> </a:t>
            </a:r>
            <a:r>
              <a:rPr dirty="0" sz="1750" i="1">
                <a:latin typeface="Arial"/>
                <a:cs typeface="Arial"/>
              </a:rPr>
              <a:t>leisure</a:t>
            </a:r>
            <a:r>
              <a:rPr dirty="0" sz="1750" spc="-75" i="1">
                <a:latin typeface="Arial"/>
                <a:cs typeface="Arial"/>
              </a:rPr>
              <a:t> </a:t>
            </a:r>
            <a:r>
              <a:rPr dirty="0" sz="1750" spc="-10" i="1">
                <a:latin typeface="Arial"/>
                <a:cs typeface="Arial"/>
              </a:rPr>
              <a:t>activity.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750">
                <a:latin typeface="Arial"/>
                <a:cs typeface="Arial"/>
              </a:rPr>
              <a:t>We</a:t>
            </a:r>
            <a:r>
              <a:rPr dirty="0" sz="1750" spc="-6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deliver</a:t>
            </a:r>
            <a:r>
              <a:rPr dirty="0" sz="1750" spc="-65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art</a:t>
            </a:r>
            <a:r>
              <a:rPr dirty="0" sz="1750" spc="-6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workshops</a:t>
            </a:r>
            <a:r>
              <a:rPr dirty="0" sz="1750" spc="-6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to</a:t>
            </a:r>
            <a:r>
              <a:rPr dirty="0" sz="1750" spc="-6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help</a:t>
            </a:r>
            <a:r>
              <a:rPr dirty="0" sz="1750" spc="-6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children</a:t>
            </a:r>
            <a:r>
              <a:rPr dirty="0" sz="1750" spc="-6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unleash</a:t>
            </a:r>
            <a:r>
              <a:rPr dirty="0" sz="1750" spc="-6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their</a:t>
            </a:r>
            <a:r>
              <a:rPr dirty="0" sz="1750" spc="-60">
                <a:latin typeface="Arial"/>
                <a:cs typeface="Arial"/>
              </a:rPr>
              <a:t> </a:t>
            </a:r>
            <a:r>
              <a:rPr dirty="0" sz="1750" spc="-10">
                <a:latin typeface="Arial"/>
                <a:cs typeface="Arial"/>
              </a:rPr>
              <a:t>creativity.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6" y="505244"/>
            <a:ext cx="134112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0"/>
              <a:t>Example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332651"/>
            <a:ext cx="34067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40"/>
              <a:t>You</a:t>
            </a:r>
            <a:r>
              <a:rPr dirty="0" sz="2800" spc="-90"/>
              <a:t> </a:t>
            </a:r>
            <a:r>
              <a:rPr dirty="0" sz="2800"/>
              <a:t>could</a:t>
            </a:r>
            <a:r>
              <a:rPr dirty="0" sz="2800" spc="-90"/>
              <a:t> </a:t>
            </a:r>
            <a:r>
              <a:rPr dirty="0" sz="2800"/>
              <a:t>just</a:t>
            </a:r>
            <a:r>
              <a:rPr dirty="0" sz="2800" spc="-85"/>
              <a:t> </a:t>
            </a:r>
            <a:r>
              <a:rPr dirty="0" sz="2800" spc="-10"/>
              <a:t>say...</a:t>
            </a:r>
            <a:endParaRPr sz="28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92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u="none" sz="2800">
                <a:solidFill>
                  <a:srgbClr val="000000"/>
                </a:solidFill>
              </a:rPr>
              <a:t>Children</a:t>
            </a:r>
            <a:r>
              <a:rPr dirty="0" u="none" sz="2800" spc="-95">
                <a:solidFill>
                  <a:srgbClr val="000000"/>
                </a:solidFill>
              </a:rPr>
              <a:t> </a:t>
            </a:r>
            <a:r>
              <a:rPr dirty="0" u="none" sz="2800">
                <a:solidFill>
                  <a:srgbClr val="000000"/>
                </a:solidFill>
              </a:rPr>
              <a:t>are</a:t>
            </a:r>
            <a:r>
              <a:rPr dirty="0" u="none" sz="2800" spc="-95">
                <a:solidFill>
                  <a:srgbClr val="000000"/>
                </a:solidFill>
              </a:rPr>
              <a:t> </a:t>
            </a:r>
            <a:r>
              <a:rPr dirty="0" u="none" sz="2800">
                <a:solidFill>
                  <a:srgbClr val="000000"/>
                </a:solidFill>
              </a:rPr>
              <a:t>creative.</a:t>
            </a:r>
            <a:r>
              <a:rPr dirty="0" u="none" sz="2800" spc="-95">
                <a:solidFill>
                  <a:srgbClr val="000000"/>
                </a:solidFill>
              </a:rPr>
              <a:t> </a:t>
            </a:r>
            <a:r>
              <a:rPr dirty="0" u="none" sz="2800">
                <a:solidFill>
                  <a:srgbClr val="000000"/>
                </a:solidFill>
              </a:rPr>
              <a:t>We</a:t>
            </a:r>
            <a:r>
              <a:rPr dirty="0" u="none" sz="2800" spc="-95">
                <a:solidFill>
                  <a:srgbClr val="000000"/>
                </a:solidFill>
              </a:rPr>
              <a:t> </a:t>
            </a:r>
            <a:r>
              <a:rPr dirty="0" u="none" sz="2800">
                <a:solidFill>
                  <a:srgbClr val="000000"/>
                </a:solidFill>
              </a:rPr>
              <a:t>help</a:t>
            </a:r>
            <a:r>
              <a:rPr dirty="0" u="none" sz="2800" spc="-95">
                <a:solidFill>
                  <a:srgbClr val="000000"/>
                </a:solidFill>
              </a:rPr>
              <a:t> </a:t>
            </a:r>
            <a:r>
              <a:rPr dirty="0" u="none" sz="2800">
                <a:solidFill>
                  <a:srgbClr val="000000"/>
                </a:solidFill>
              </a:rPr>
              <a:t>them</a:t>
            </a:r>
            <a:r>
              <a:rPr dirty="0" u="none" sz="2800" spc="-95">
                <a:solidFill>
                  <a:srgbClr val="000000"/>
                </a:solidFill>
              </a:rPr>
              <a:t> </a:t>
            </a:r>
            <a:r>
              <a:rPr dirty="0" u="none" sz="2800">
                <a:solidFill>
                  <a:srgbClr val="000000"/>
                </a:solidFill>
              </a:rPr>
              <a:t>unleash</a:t>
            </a:r>
            <a:r>
              <a:rPr dirty="0" u="none" sz="2800" spc="-95">
                <a:solidFill>
                  <a:srgbClr val="000000"/>
                </a:solidFill>
              </a:rPr>
              <a:t> </a:t>
            </a:r>
            <a:r>
              <a:rPr dirty="0" u="none" sz="2800" spc="-10">
                <a:solidFill>
                  <a:srgbClr val="000000"/>
                </a:solidFill>
              </a:rPr>
              <a:t>their creativity.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6" y="1154125"/>
            <a:ext cx="8371840" cy="157988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just" marL="12700" marR="5080">
              <a:lnSpc>
                <a:spcPts val="2420"/>
              </a:lnSpc>
              <a:spcBef>
                <a:spcPts val="285"/>
              </a:spcBef>
            </a:pPr>
            <a:r>
              <a:rPr dirty="0" sz="2100">
                <a:latin typeface="Arial"/>
                <a:cs typeface="Arial"/>
              </a:rPr>
              <a:t>We</a:t>
            </a:r>
            <a:r>
              <a:rPr dirty="0" sz="2100" spc="1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are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charity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(no</a:t>
            </a:r>
            <a:r>
              <a:rPr dirty="0" sz="2100" spc="1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12345)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formed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1927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called</a:t>
            </a:r>
            <a:r>
              <a:rPr dirty="0" sz="2100" spc="1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XYZ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Charity.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We </a:t>
            </a:r>
            <a:r>
              <a:rPr dirty="0" sz="2100">
                <a:latin typeface="Arial"/>
                <a:cs typeface="Arial"/>
              </a:rPr>
              <a:t>used</a:t>
            </a:r>
            <a:r>
              <a:rPr dirty="0" sz="2100" spc="235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24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support</a:t>
            </a:r>
            <a:r>
              <a:rPr dirty="0" sz="2100" spc="235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people</a:t>
            </a:r>
            <a:r>
              <a:rPr dirty="0" sz="2100" spc="24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with</a:t>
            </a:r>
            <a:r>
              <a:rPr dirty="0" sz="2100" spc="24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disabilities</a:t>
            </a:r>
            <a:r>
              <a:rPr dirty="0" sz="2100" spc="235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including</a:t>
            </a:r>
            <a:r>
              <a:rPr dirty="0" sz="2100" spc="24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learning</a:t>
            </a:r>
            <a:r>
              <a:rPr dirty="0" sz="2100" spc="240">
                <a:latin typeface="Arial"/>
                <a:cs typeface="Arial"/>
              </a:rPr>
              <a:t>  </a:t>
            </a:r>
            <a:r>
              <a:rPr dirty="0" sz="2100" spc="-25">
                <a:latin typeface="Arial"/>
                <a:cs typeface="Arial"/>
              </a:rPr>
              <a:t>and </a:t>
            </a:r>
            <a:r>
              <a:rPr dirty="0" sz="2100">
                <a:latin typeface="Arial"/>
                <a:cs typeface="Arial"/>
              </a:rPr>
              <a:t>physical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disabiliies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but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after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new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CEO</a:t>
            </a:r>
            <a:r>
              <a:rPr dirty="0" sz="2100" spc="1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called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Joe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Bloggs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joined</a:t>
            </a:r>
            <a:r>
              <a:rPr dirty="0" sz="2100" spc="16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the </a:t>
            </a:r>
            <a:r>
              <a:rPr dirty="0" sz="2100">
                <a:latin typeface="Arial"/>
                <a:cs typeface="Arial"/>
              </a:rPr>
              <a:t>organisation</a:t>
            </a:r>
            <a:r>
              <a:rPr dirty="0" sz="2100" spc="30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3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1997</a:t>
            </a:r>
            <a:r>
              <a:rPr dirty="0" sz="2100" spc="30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we</a:t>
            </a:r>
            <a:r>
              <a:rPr dirty="0" sz="2100" spc="3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now</a:t>
            </a:r>
            <a:r>
              <a:rPr dirty="0" sz="2100" spc="30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focus</a:t>
            </a:r>
            <a:r>
              <a:rPr dirty="0" sz="2100" spc="3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on</a:t>
            </a:r>
            <a:r>
              <a:rPr dirty="0" sz="2100" spc="30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working</a:t>
            </a:r>
            <a:r>
              <a:rPr dirty="0" sz="2100" spc="3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with</a:t>
            </a:r>
            <a:r>
              <a:rPr dirty="0" sz="2100" spc="3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autisic</a:t>
            </a:r>
            <a:r>
              <a:rPr dirty="0" sz="2100" spc="30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children. </a:t>
            </a:r>
            <a:r>
              <a:rPr dirty="0" sz="2100">
                <a:latin typeface="Arial"/>
                <a:cs typeface="Arial"/>
              </a:rPr>
              <a:t>Because</a:t>
            </a:r>
            <a:r>
              <a:rPr dirty="0" sz="2100" spc="2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our</a:t>
            </a:r>
            <a:r>
              <a:rPr dirty="0" sz="2100" spc="2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funding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we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only</a:t>
            </a:r>
            <a:r>
              <a:rPr dirty="0" sz="2100" spc="2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work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with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children</a:t>
            </a:r>
            <a:r>
              <a:rPr dirty="0" sz="2100" spc="2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under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age</a:t>
            </a:r>
            <a:r>
              <a:rPr dirty="0" sz="2100" spc="24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of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4726" y="3000070"/>
            <a:ext cx="7847965" cy="349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35735" algn="l"/>
                <a:tab pos="2154555" algn="l"/>
                <a:tab pos="3082925" algn="l"/>
                <a:tab pos="4566285" algn="l"/>
                <a:tab pos="5255260" algn="l"/>
                <a:tab pos="7384415" algn="l"/>
              </a:tabLst>
            </a:pPr>
            <a:r>
              <a:rPr dirty="0" sz="2100" spc="-10" i="1">
                <a:latin typeface="Arial"/>
                <a:cs typeface="Arial"/>
              </a:rPr>
              <a:t>difficulties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20" i="1">
                <a:latin typeface="Arial"/>
                <a:cs typeface="Arial"/>
              </a:rPr>
              <a:t>with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10" i="1">
                <a:latin typeface="Arial"/>
                <a:cs typeface="Arial"/>
              </a:rPr>
              <a:t>social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10" i="1">
                <a:latin typeface="Arial"/>
                <a:cs typeface="Arial"/>
              </a:rPr>
              <a:t>interaction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25" i="1">
                <a:latin typeface="Arial"/>
                <a:cs typeface="Arial"/>
              </a:rPr>
              <a:t>and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10" i="1">
                <a:latin typeface="Arial"/>
                <a:cs typeface="Arial"/>
              </a:rPr>
              <a:t>communication,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25" i="1">
                <a:latin typeface="Arial"/>
                <a:cs typeface="Arial"/>
              </a:rPr>
              <a:t>and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4726" y="2692412"/>
            <a:ext cx="8371840" cy="657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62230">
              <a:lnSpc>
                <a:spcPts val="2470"/>
              </a:lnSpc>
              <a:spcBef>
                <a:spcPts val="125"/>
              </a:spcBef>
              <a:tabLst>
                <a:tab pos="568960" algn="l"/>
                <a:tab pos="1647189" algn="l"/>
                <a:tab pos="2036445" algn="l"/>
                <a:tab pos="2380615" algn="l"/>
                <a:tab pos="5020310" algn="l"/>
                <a:tab pos="6189345" algn="l"/>
                <a:tab pos="8003540" algn="l"/>
              </a:tabLst>
            </a:pPr>
            <a:r>
              <a:rPr dirty="0" sz="2100" spc="-25">
                <a:latin typeface="Arial"/>
                <a:cs typeface="Arial"/>
              </a:rPr>
              <a:t>10.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10" i="1">
                <a:latin typeface="Arial"/>
                <a:cs typeface="Arial"/>
              </a:rPr>
              <a:t>8Autism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25" i="1">
                <a:latin typeface="Arial"/>
                <a:cs typeface="Arial"/>
              </a:rPr>
              <a:t>is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50" i="1">
                <a:latin typeface="Arial"/>
                <a:cs typeface="Arial"/>
              </a:rPr>
              <a:t>a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10" i="1">
                <a:latin typeface="Arial"/>
                <a:cs typeface="Arial"/>
              </a:rPr>
              <a:t>neurodevelopmental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10" i="1">
                <a:latin typeface="Arial"/>
                <a:cs typeface="Arial"/>
              </a:rPr>
              <a:t>disorder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10" i="1">
                <a:latin typeface="Arial"/>
                <a:cs typeface="Arial"/>
              </a:rPr>
              <a:t>characterized</a:t>
            </a:r>
            <a:r>
              <a:rPr dirty="0" sz="2100" i="1">
                <a:latin typeface="Arial"/>
                <a:cs typeface="Arial"/>
              </a:rPr>
              <a:t>	</a:t>
            </a:r>
            <a:r>
              <a:rPr dirty="0" sz="2100" spc="-25" i="1">
                <a:latin typeface="Arial"/>
                <a:cs typeface="Arial"/>
              </a:rPr>
              <a:t>by</a:t>
            </a:r>
            <a:endParaRPr sz="2100">
              <a:latin typeface="Arial"/>
              <a:cs typeface="Arial"/>
            </a:endParaRPr>
          </a:p>
          <a:p>
            <a:pPr algn="r" marR="5080">
              <a:lnSpc>
                <a:spcPts val="2470"/>
              </a:lnSpc>
            </a:pPr>
            <a:r>
              <a:rPr dirty="0" sz="2100" spc="-25" i="1">
                <a:latin typeface="Arial"/>
                <a:cs typeface="Arial"/>
              </a:rPr>
              <a:t>by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4726" y="3307727"/>
            <a:ext cx="8357870" cy="96456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just" marL="12700" marR="5080">
              <a:lnSpc>
                <a:spcPts val="2420"/>
              </a:lnSpc>
              <a:spcBef>
                <a:spcPts val="285"/>
              </a:spcBef>
            </a:pPr>
            <a:r>
              <a:rPr dirty="0" sz="2100" i="1">
                <a:latin typeface="Arial"/>
                <a:cs typeface="Arial"/>
              </a:rPr>
              <a:t>restricted</a:t>
            </a:r>
            <a:r>
              <a:rPr dirty="0" sz="2100" spc="16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and</a:t>
            </a:r>
            <a:r>
              <a:rPr dirty="0" sz="2100" spc="16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repetitive</a:t>
            </a:r>
            <a:r>
              <a:rPr dirty="0" sz="2100" spc="160" i="1">
                <a:latin typeface="Arial"/>
                <a:cs typeface="Arial"/>
              </a:rPr>
              <a:t> </a:t>
            </a:r>
            <a:r>
              <a:rPr dirty="0" sz="2100" spc="-50" i="1">
                <a:latin typeface="Arial"/>
                <a:cs typeface="Arial"/>
              </a:rPr>
              <a:t>behavior.9</a:t>
            </a:r>
            <a:r>
              <a:rPr dirty="0" sz="2100" spc="170" i="1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(Wikipedia).</a:t>
            </a:r>
            <a:r>
              <a:rPr dirty="0" sz="2100" spc="1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Many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autisitc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children </a:t>
            </a:r>
            <a:r>
              <a:rPr dirty="0" sz="2100">
                <a:latin typeface="Arial"/>
                <a:cs typeface="Arial"/>
              </a:rPr>
              <a:t>have</a:t>
            </a:r>
            <a:r>
              <a:rPr dirty="0" sz="2100" spc="20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other</a:t>
            </a:r>
            <a:r>
              <a:rPr dirty="0" sz="2100" spc="2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neurodevelopmental</a:t>
            </a:r>
            <a:r>
              <a:rPr dirty="0" sz="2100" spc="2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disorders</a:t>
            </a:r>
            <a:r>
              <a:rPr dirty="0" sz="2100" spc="20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such</a:t>
            </a:r>
            <a:r>
              <a:rPr dirty="0" sz="2100" spc="2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ADHD,</a:t>
            </a:r>
            <a:r>
              <a:rPr dirty="0" sz="2100" spc="20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DLD,</a:t>
            </a:r>
            <a:r>
              <a:rPr dirty="0" sz="2100" spc="210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IDD, </a:t>
            </a:r>
            <a:r>
              <a:rPr dirty="0" sz="2100">
                <a:latin typeface="Arial"/>
                <a:cs typeface="Arial"/>
              </a:rPr>
              <a:t>GDD,</a:t>
            </a:r>
            <a:r>
              <a:rPr dirty="0" sz="2100" spc="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NVLD</a:t>
            </a:r>
            <a:r>
              <a:rPr dirty="0" sz="2100" spc="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Down</a:t>
            </a:r>
            <a:r>
              <a:rPr dirty="0" sz="2100" spc="3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syndrome.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0"/>
              <a:t>Example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53894" y="209346"/>
            <a:ext cx="4097654" cy="32099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75"/>
              </a:spcBef>
              <a:tabLst>
                <a:tab pos="457200" algn="l"/>
                <a:tab pos="537845" algn="l"/>
                <a:tab pos="641985" algn="l"/>
                <a:tab pos="854075" algn="l"/>
                <a:tab pos="894080" algn="l"/>
                <a:tab pos="1133475" algn="l"/>
                <a:tab pos="1294765" algn="l"/>
                <a:tab pos="1353185" algn="l"/>
                <a:tab pos="1610360" algn="l"/>
                <a:tab pos="1706880" algn="l"/>
                <a:tab pos="1823085" algn="l"/>
                <a:tab pos="1897380" algn="l"/>
                <a:tab pos="1923414" algn="l"/>
                <a:tab pos="2136775" algn="l"/>
                <a:tab pos="2220595" algn="l"/>
                <a:tab pos="2301875" algn="l"/>
                <a:tab pos="2334260" algn="l"/>
                <a:tab pos="2631440" algn="l"/>
                <a:tab pos="2795270" algn="l"/>
                <a:tab pos="3085465" algn="l"/>
                <a:tab pos="3124200" algn="l"/>
                <a:tab pos="3159760" algn="l"/>
                <a:tab pos="3248660" algn="l"/>
                <a:tab pos="3267710" algn="l"/>
                <a:tab pos="3787775" algn="l"/>
                <a:tab pos="3884929" algn="l"/>
                <a:tab pos="3913504" algn="l"/>
              </a:tabLst>
            </a:pP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We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are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50">
                <a:solidFill>
                  <a:srgbClr val="FF00FF"/>
                </a:solidFill>
                <a:latin typeface="Arial"/>
                <a:cs typeface="Arial"/>
              </a:rPr>
              <a:t>a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39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charity	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(no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12345)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formed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in </a:t>
            </a:r>
            <a:r>
              <a:rPr dirty="0" sz="1650" spc="-20">
                <a:solidFill>
                  <a:srgbClr val="FF00FF"/>
                </a:solidFill>
                <a:latin typeface="Arial"/>
                <a:cs typeface="Arial"/>
              </a:rPr>
              <a:t>1927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called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XYZ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Charity.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We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		</a:t>
            </a:r>
            <a:r>
              <a:rPr dirty="0" sz="1650" spc="-20">
                <a:solidFill>
                  <a:srgbClr val="FF00FF"/>
                </a:solidFill>
                <a:latin typeface="Arial"/>
                <a:cs typeface="Arial"/>
              </a:rPr>
              <a:t>used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to 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support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people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35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with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disabilities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	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including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learning</a:t>
            </a:r>
            <a:r>
              <a:rPr dirty="0" sz="1650" spc="145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and</a:t>
            </a:r>
            <a:r>
              <a:rPr dirty="0" sz="1650" spc="145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physical</a:t>
            </a:r>
            <a:r>
              <a:rPr dirty="0" sz="1650" spc="15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00"/>
                </a:solidFill>
                <a:latin typeface="Arial"/>
                <a:cs typeface="Arial"/>
              </a:rPr>
              <a:t>disabiliies</a:t>
            </a:r>
            <a:r>
              <a:rPr dirty="0" sz="1650" spc="1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but</a:t>
            </a:r>
            <a:r>
              <a:rPr dirty="0" sz="1650" spc="15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after</a:t>
            </a:r>
            <a:r>
              <a:rPr dirty="0" sz="1650" spc="145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FF00FF"/>
                </a:solidFill>
                <a:latin typeface="Arial"/>
                <a:cs typeface="Arial"/>
              </a:rPr>
              <a:t>a 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new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CEO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called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Joe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Bloggs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joined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the 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organisation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385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in	</a:t>
            </a:r>
            <a:r>
              <a:rPr dirty="0" sz="1650" spc="-20">
                <a:solidFill>
                  <a:srgbClr val="FF00FF"/>
                </a:solidFill>
                <a:latin typeface="Arial"/>
                <a:cs typeface="Arial"/>
              </a:rPr>
              <a:t>1997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</a:t>
            </a:r>
            <a:r>
              <a:rPr dirty="0" sz="1650" spc="-25">
                <a:latin typeface="Arial"/>
                <a:cs typeface="Arial"/>
              </a:rPr>
              <a:t>we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25">
                <a:latin typeface="Arial"/>
                <a:cs typeface="Arial"/>
              </a:rPr>
              <a:t>now</a:t>
            </a:r>
            <a:r>
              <a:rPr dirty="0" sz="1650">
                <a:latin typeface="Arial"/>
                <a:cs typeface="Arial"/>
              </a:rPr>
              <a:t>			</a:t>
            </a:r>
            <a:r>
              <a:rPr dirty="0" sz="1650" spc="-10">
                <a:latin typeface="Arial"/>
                <a:cs typeface="Arial"/>
              </a:rPr>
              <a:t>focus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32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on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working</a:t>
            </a:r>
            <a:r>
              <a:rPr dirty="0" sz="1650" spc="4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dirty="0" sz="1650" spc="4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autisic</a:t>
            </a:r>
            <a:r>
              <a:rPr dirty="0" sz="1650" spc="4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children</a:t>
            </a:r>
            <a:r>
              <a:rPr dirty="0" sz="1650">
                <a:latin typeface="Arial"/>
                <a:cs typeface="Arial"/>
              </a:rPr>
              <a:t>.</a:t>
            </a:r>
            <a:r>
              <a:rPr dirty="0" sz="1650" spc="430"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Because</a:t>
            </a:r>
            <a:r>
              <a:rPr dirty="0" sz="1650" spc="42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of our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445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funding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dirty="0" sz="1650" spc="-25">
                <a:solidFill>
                  <a:srgbClr val="FF00FF"/>
                </a:solidFill>
                <a:latin typeface="Arial"/>
                <a:cs typeface="Arial"/>
              </a:rPr>
              <a:t>we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		only</a:t>
            </a:r>
            <a:r>
              <a:rPr dirty="0" sz="1650" spc="110">
                <a:solidFill>
                  <a:srgbClr val="FF00FF"/>
                </a:solidFill>
                <a:latin typeface="Arial"/>
                <a:cs typeface="Arial"/>
              </a:rPr>
              <a:t> 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work</a:t>
            </a:r>
            <a:r>
              <a:rPr dirty="0" sz="1650" spc="110">
                <a:solidFill>
                  <a:srgbClr val="FF00FF"/>
                </a:solidFill>
                <a:latin typeface="Arial"/>
                <a:cs typeface="Arial"/>
              </a:rPr>
              <a:t> 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with</a:t>
            </a:r>
            <a:r>
              <a:rPr dirty="0" sz="1650" spc="110">
                <a:solidFill>
                  <a:srgbClr val="FF00FF"/>
                </a:solidFill>
                <a:latin typeface="Arial"/>
                <a:cs typeface="Arial"/>
              </a:rPr>
              <a:t>  </a:t>
            </a:r>
            <a:r>
              <a:rPr dirty="0" sz="1650" spc="-10">
                <a:solidFill>
                  <a:srgbClr val="FF00FF"/>
                </a:solidFill>
                <a:latin typeface="Arial"/>
                <a:cs typeface="Arial"/>
              </a:rPr>
              <a:t>children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under</a:t>
            </a:r>
            <a:r>
              <a:rPr dirty="0" sz="1650" spc="285">
                <a:solidFill>
                  <a:srgbClr val="FF00FF"/>
                </a:solidFill>
                <a:latin typeface="Arial"/>
                <a:cs typeface="Arial"/>
              </a:rPr>
              <a:t> 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the</a:t>
            </a:r>
            <a:r>
              <a:rPr dirty="0" sz="1650" spc="290">
                <a:solidFill>
                  <a:srgbClr val="FF00FF"/>
                </a:solidFill>
                <a:latin typeface="Arial"/>
                <a:cs typeface="Arial"/>
              </a:rPr>
              <a:t> 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age</a:t>
            </a:r>
            <a:r>
              <a:rPr dirty="0" sz="1650" spc="285">
                <a:solidFill>
                  <a:srgbClr val="FF00FF"/>
                </a:solidFill>
                <a:latin typeface="Arial"/>
                <a:cs typeface="Arial"/>
              </a:rPr>
              <a:t> 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of</a:t>
            </a:r>
            <a:r>
              <a:rPr dirty="0" sz="1650" spc="290">
                <a:solidFill>
                  <a:srgbClr val="FF00FF"/>
                </a:solidFill>
                <a:latin typeface="Arial"/>
                <a:cs typeface="Arial"/>
              </a:rPr>
              <a:t>  </a:t>
            </a:r>
            <a:r>
              <a:rPr dirty="0" sz="1650">
                <a:solidFill>
                  <a:srgbClr val="FF00FF"/>
                </a:solidFill>
                <a:latin typeface="Arial"/>
                <a:cs typeface="Arial"/>
              </a:rPr>
              <a:t>10.</a:t>
            </a:r>
            <a:r>
              <a:rPr dirty="0" sz="1650" spc="285">
                <a:solidFill>
                  <a:srgbClr val="FF00FF"/>
                </a:solidFill>
                <a:latin typeface="Arial"/>
                <a:cs typeface="Arial"/>
              </a:rPr>
              <a:t>  </a:t>
            </a:r>
            <a:r>
              <a:rPr dirty="0" sz="1650" i="1">
                <a:latin typeface="Arial"/>
                <a:cs typeface="Arial"/>
              </a:rPr>
              <a:t>8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Autism</a:t>
            </a:r>
            <a:r>
              <a:rPr dirty="0" sz="1650" spc="290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is</a:t>
            </a:r>
            <a:r>
              <a:rPr dirty="0" sz="1650" spc="285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spc="-50" i="1">
                <a:solidFill>
                  <a:srgbClr val="9800FF"/>
                </a:solidFill>
                <a:latin typeface="Arial"/>
                <a:cs typeface="Arial"/>
              </a:rPr>
              <a:t>a</a:t>
            </a:r>
            <a:r>
              <a:rPr dirty="0" sz="1650" spc="-50" i="1">
                <a:solidFill>
                  <a:srgbClr val="9800FF"/>
                </a:solidFill>
                <a:latin typeface="Arial"/>
                <a:cs typeface="Arial"/>
              </a:rPr>
              <a:t>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neurodevelopmental</a:t>
            </a:r>
            <a:r>
              <a:rPr dirty="0" sz="1650" spc="114" i="1">
                <a:solidFill>
                  <a:srgbClr val="9800FF"/>
                </a:solidFill>
                <a:latin typeface="Arial"/>
                <a:cs typeface="Arial"/>
              </a:rPr>
              <a:t>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disorder</a:t>
            </a:r>
            <a:r>
              <a:rPr dirty="0" sz="1650" spc="120" i="1">
                <a:solidFill>
                  <a:srgbClr val="9800FF"/>
                </a:solidFill>
                <a:latin typeface="Arial"/>
                <a:cs typeface="Arial"/>
              </a:rPr>
              <a:t> </a:t>
            </a:r>
            <a:r>
              <a:rPr dirty="0" sz="1650" spc="-10" i="1">
                <a:solidFill>
                  <a:srgbClr val="9800FF"/>
                </a:solidFill>
                <a:latin typeface="Arial"/>
                <a:cs typeface="Arial"/>
              </a:rPr>
              <a:t>characterized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by</a:t>
            </a:r>
            <a:r>
              <a:rPr dirty="0" sz="1650" spc="85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difficulties</a:t>
            </a:r>
            <a:r>
              <a:rPr dirty="0" sz="1650" spc="85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with</a:t>
            </a:r>
            <a:r>
              <a:rPr dirty="0" sz="1650" spc="85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social</a:t>
            </a:r>
            <a:r>
              <a:rPr dirty="0" sz="1650" spc="85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interaction</a:t>
            </a:r>
            <a:r>
              <a:rPr dirty="0" sz="1650" spc="85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spc="-25" i="1">
                <a:solidFill>
                  <a:srgbClr val="9800FF"/>
                </a:solidFill>
                <a:latin typeface="Arial"/>
                <a:cs typeface="Arial"/>
              </a:rPr>
              <a:t>and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communication,</a:t>
            </a:r>
            <a:r>
              <a:rPr dirty="0" sz="1650" spc="335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and</a:t>
            </a:r>
            <a:r>
              <a:rPr dirty="0" sz="1650" spc="340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by</a:t>
            </a:r>
            <a:r>
              <a:rPr dirty="0" sz="1650" spc="340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i="1">
                <a:solidFill>
                  <a:srgbClr val="9800FF"/>
                </a:solidFill>
                <a:latin typeface="Arial"/>
                <a:cs typeface="Arial"/>
              </a:rPr>
              <a:t>restricted</a:t>
            </a:r>
            <a:r>
              <a:rPr dirty="0" sz="1650" spc="340" i="1">
                <a:solidFill>
                  <a:srgbClr val="9800FF"/>
                </a:solidFill>
                <a:latin typeface="Arial"/>
                <a:cs typeface="Arial"/>
              </a:rPr>
              <a:t>  </a:t>
            </a:r>
            <a:r>
              <a:rPr dirty="0" sz="1650" spc="-25" i="1">
                <a:solidFill>
                  <a:srgbClr val="9800FF"/>
                </a:solidFill>
                <a:latin typeface="Arial"/>
                <a:cs typeface="Arial"/>
              </a:rPr>
              <a:t>and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453894" y="3406541"/>
            <a:ext cx="883285" cy="546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10" i="1">
                <a:solidFill>
                  <a:srgbClr val="9800FF"/>
                </a:solidFill>
                <a:latin typeface="Arial"/>
                <a:cs typeface="Arial"/>
              </a:rPr>
              <a:t>repetitive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10">
                <a:solidFill>
                  <a:srgbClr val="FF0000"/>
                </a:solidFill>
                <a:latin typeface="Arial"/>
                <a:cs typeface="Arial"/>
              </a:rPr>
              <a:t>autsici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09338" y="3406541"/>
            <a:ext cx="934719" cy="546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-55" i="1">
                <a:solidFill>
                  <a:srgbClr val="9800FF"/>
                </a:solidFill>
                <a:latin typeface="Arial"/>
                <a:cs typeface="Arial"/>
              </a:rPr>
              <a:t>behavior.9</a:t>
            </a:r>
            <a:endParaRPr sz="165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114"/>
              </a:spcBef>
            </a:pPr>
            <a:r>
              <a:rPr dirty="0" sz="1650" spc="-10">
                <a:latin typeface="Arial"/>
                <a:cs typeface="Arial"/>
              </a:rPr>
              <a:t>children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15631" y="3406541"/>
            <a:ext cx="1142365" cy="5461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90195" marR="5080" indent="-278130">
              <a:lnSpc>
                <a:spcPts val="2100"/>
              </a:lnSpc>
              <a:spcBef>
                <a:spcPts val="85"/>
              </a:spcBef>
            </a:pPr>
            <a:r>
              <a:rPr dirty="0" sz="1650" spc="-10">
                <a:solidFill>
                  <a:srgbClr val="9800FF"/>
                </a:solidFill>
                <a:latin typeface="Arial"/>
                <a:cs typeface="Arial"/>
              </a:rPr>
              <a:t>(Wikipedia). </a:t>
            </a:r>
            <a:r>
              <a:rPr dirty="0" sz="1650" spc="-20">
                <a:latin typeface="Arial"/>
                <a:cs typeface="Arial"/>
              </a:rPr>
              <a:t>have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01563" y="3406546"/>
            <a:ext cx="570865" cy="5461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27940">
              <a:lnSpc>
                <a:spcPts val="2100"/>
              </a:lnSpc>
              <a:spcBef>
                <a:spcPts val="85"/>
              </a:spcBef>
            </a:pPr>
            <a:r>
              <a:rPr dirty="0" sz="1650" spc="-20">
                <a:latin typeface="Arial"/>
                <a:cs typeface="Arial"/>
              </a:rPr>
              <a:t>Many </a:t>
            </a:r>
            <a:r>
              <a:rPr dirty="0" sz="1650" spc="-10">
                <a:latin typeface="Arial"/>
                <a:cs typeface="Arial"/>
              </a:rPr>
              <a:t>other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53894" y="3939410"/>
            <a:ext cx="4097020" cy="8121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85"/>
              </a:spcBef>
              <a:tabLst>
                <a:tab pos="2134235" algn="l"/>
                <a:tab pos="3208655" algn="l"/>
                <a:tab pos="3860165" algn="l"/>
              </a:tabLst>
            </a:pPr>
            <a:r>
              <a:rPr dirty="0" sz="1650" spc="-10">
                <a:latin typeface="Arial"/>
                <a:cs typeface="Arial"/>
              </a:rPr>
              <a:t>neurodevelopmental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10">
                <a:latin typeface="Arial"/>
                <a:cs typeface="Arial"/>
              </a:rPr>
              <a:t>disorders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20">
                <a:latin typeface="Arial"/>
                <a:cs typeface="Arial"/>
              </a:rPr>
              <a:t>such</a:t>
            </a:r>
            <a:r>
              <a:rPr dirty="0" sz="1650">
                <a:latin typeface="Arial"/>
                <a:cs typeface="Arial"/>
              </a:rPr>
              <a:t>	</a:t>
            </a:r>
            <a:r>
              <a:rPr dirty="0" sz="1650" spc="-25">
                <a:latin typeface="Arial"/>
                <a:cs typeface="Arial"/>
              </a:rPr>
              <a:t>as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ADHD,</a:t>
            </a:r>
            <a:r>
              <a:rPr dirty="0" sz="1650" spc="4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DLD,</a:t>
            </a:r>
            <a:r>
              <a:rPr dirty="0" sz="1650" spc="434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IDD,</a:t>
            </a:r>
            <a:r>
              <a:rPr dirty="0" sz="1650" spc="4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GDD,</a:t>
            </a:r>
            <a:r>
              <a:rPr dirty="0" sz="1650" spc="434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00FF"/>
                </a:solidFill>
                <a:latin typeface="Arial"/>
                <a:cs typeface="Arial"/>
              </a:rPr>
              <a:t>NVLD</a:t>
            </a:r>
            <a:r>
              <a:rPr dirty="0" sz="1650" spc="434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or</a:t>
            </a:r>
            <a:r>
              <a:rPr dirty="0" sz="1650" spc="440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Down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650" spc="-10">
                <a:latin typeface="Arial"/>
                <a:cs typeface="Arial"/>
              </a:rPr>
              <a:t>syndrome.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2575" y="964378"/>
            <a:ext cx="1195705" cy="4006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615"/>
              </a:spcBef>
            </a:pPr>
            <a:r>
              <a:rPr dirty="0" sz="1400">
                <a:solidFill>
                  <a:srgbClr val="FF00FF"/>
                </a:solidFill>
                <a:latin typeface="Calibri"/>
                <a:cs typeface="Calibri"/>
              </a:rPr>
              <a:t>Who</a:t>
            </a:r>
            <a:r>
              <a:rPr dirty="0" sz="1400" spc="-45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00FF"/>
                </a:solidFill>
                <a:latin typeface="Calibri"/>
                <a:cs typeface="Calibri"/>
              </a:rPr>
              <a:t>cares?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753311" y="567588"/>
            <a:ext cx="622935" cy="601980"/>
            <a:chOff x="1753311" y="567588"/>
            <a:chExt cx="622935" cy="601980"/>
          </a:xfrm>
        </p:grpSpPr>
        <p:sp>
          <p:nvSpPr>
            <p:cNvPr id="10" name="object 10" descr=""/>
            <p:cNvSpPr/>
            <p:nvPr/>
          </p:nvSpPr>
          <p:spPr>
            <a:xfrm>
              <a:off x="1758073" y="602386"/>
              <a:ext cx="582295" cy="562610"/>
            </a:xfrm>
            <a:custGeom>
              <a:avLst/>
              <a:gdLst/>
              <a:ahLst/>
              <a:cxnLst/>
              <a:rect l="l" t="t" r="r" b="b"/>
              <a:pathLst>
                <a:path w="582294" h="562610">
                  <a:moveTo>
                    <a:pt x="0" y="562089"/>
                  </a:moveTo>
                  <a:lnTo>
                    <a:pt x="581698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28837" y="572350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4" h="41909">
                  <a:moveTo>
                    <a:pt x="42024" y="0"/>
                  </a:moveTo>
                  <a:lnTo>
                    <a:pt x="0" y="18719"/>
                  </a:lnTo>
                  <a:lnTo>
                    <a:pt x="21869" y="41351"/>
                  </a:lnTo>
                  <a:lnTo>
                    <a:pt x="42024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28837" y="572350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4" h="41909">
                  <a:moveTo>
                    <a:pt x="21869" y="41351"/>
                  </a:moveTo>
                  <a:lnTo>
                    <a:pt x="42024" y="0"/>
                  </a:lnTo>
                  <a:lnTo>
                    <a:pt x="0" y="18719"/>
                  </a:lnTo>
                  <a:lnTo>
                    <a:pt x="21869" y="41351"/>
                  </a:lnTo>
                  <a:close/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383729" y="1708679"/>
            <a:ext cx="1627505" cy="6159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85090" marR="88900">
              <a:lnSpc>
                <a:spcPct val="100000"/>
              </a:lnSpc>
              <a:spcBef>
                <a:spcPts val="615"/>
              </a:spcBef>
            </a:pPr>
            <a:r>
              <a:rPr dirty="0" sz="1400">
                <a:solidFill>
                  <a:srgbClr val="0000FF"/>
                </a:solidFill>
                <a:latin typeface="Calibri"/>
                <a:cs typeface="Calibri"/>
              </a:rPr>
              <a:t>Ah</a:t>
            </a:r>
            <a:r>
              <a:rPr dirty="0" sz="14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dirty="0" sz="14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00FF"/>
                </a:solidFill>
                <a:latin typeface="Calibri"/>
                <a:cs typeface="Calibri"/>
              </a:rPr>
              <a:t>that’s</a:t>
            </a:r>
            <a:r>
              <a:rPr dirty="0" sz="1400" spc="-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FF"/>
                </a:solidFill>
                <a:latin typeface="Calibri"/>
                <a:cs typeface="Calibri"/>
              </a:rPr>
              <a:t>what</a:t>
            </a:r>
            <a:r>
              <a:rPr dirty="0" sz="14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0000FF"/>
                </a:solidFill>
                <a:latin typeface="Calibri"/>
                <a:cs typeface="Calibri"/>
              </a:rPr>
              <a:t>you do!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155561" y="1359814"/>
            <a:ext cx="1159510" cy="956944"/>
            <a:chOff x="1155561" y="1359814"/>
            <a:chExt cx="1159510" cy="956944"/>
          </a:xfrm>
        </p:grpSpPr>
        <p:sp>
          <p:nvSpPr>
            <p:cNvPr id="15" name="object 15" descr=""/>
            <p:cNvSpPr/>
            <p:nvPr/>
          </p:nvSpPr>
          <p:spPr>
            <a:xfrm>
              <a:off x="1160324" y="1364576"/>
              <a:ext cx="1116330" cy="920115"/>
            </a:xfrm>
            <a:custGeom>
              <a:avLst/>
              <a:gdLst/>
              <a:ahLst/>
              <a:cxnLst/>
              <a:rect l="l" t="t" r="r" b="b"/>
              <a:pathLst>
                <a:path w="1116330" h="920114">
                  <a:moveTo>
                    <a:pt x="0" y="0"/>
                  </a:moveTo>
                  <a:lnTo>
                    <a:pt x="1116290" y="919759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66607" y="2272182"/>
              <a:ext cx="43815" cy="40005"/>
            </a:xfrm>
            <a:custGeom>
              <a:avLst/>
              <a:gdLst/>
              <a:ahLst/>
              <a:cxnLst/>
              <a:rect l="l" t="t" r="r" b="b"/>
              <a:pathLst>
                <a:path w="43814" h="40005">
                  <a:moveTo>
                    <a:pt x="20015" y="0"/>
                  </a:moveTo>
                  <a:lnTo>
                    <a:pt x="0" y="24295"/>
                  </a:lnTo>
                  <a:lnTo>
                    <a:pt x="43370" y="39636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266607" y="2272182"/>
              <a:ext cx="43815" cy="40005"/>
            </a:xfrm>
            <a:custGeom>
              <a:avLst/>
              <a:gdLst/>
              <a:ahLst/>
              <a:cxnLst/>
              <a:rect l="l" t="t" r="r" b="b"/>
              <a:pathLst>
                <a:path w="43814" h="40005">
                  <a:moveTo>
                    <a:pt x="0" y="24295"/>
                  </a:moveTo>
                  <a:lnTo>
                    <a:pt x="43370" y="39636"/>
                  </a:lnTo>
                  <a:lnTo>
                    <a:pt x="20015" y="0"/>
                  </a:lnTo>
                  <a:lnTo>
                    <a:pt x="0" y="24295"/>
                  </a:lnTo>
                  <a:close/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35676" y="2966152"/>
            <a:ext cx="2049780" cy="6159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85090" marR="92075">
              <a:lnSpc>
                <a:spcPct val="100000"/>
              </a:lnSpc>
              <a:spcBef>
                <a:spcPts val="615"/>
              </a:spcBef>
            </a:pP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Errrr</a:t>
            </a:r>
            <a:r>
              <a:rPr dirty="0" sz="1400" spc="-25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-</a:t>
            </a:r>
            <a:r>
              <a:rPr dirty="0" sz="1400" spc="-25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ok</a:t>
            </a:r>
            <a:r>
              <a:rPr dirty="0" sz="1400" spc="-25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-</a:t>
            </a:r>
            <a:r>
              <a:rPr dirty="0" sz="1400" spc="-25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what</a:t>
            </a:r>
            <a:r>
              <a:rPr dirty="0" sz="1400" spc="-25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does</a:t>
            </a:r>
            <a:r>
              <a:rPr dirty="0" sz="1400" spc="-25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9800FF"/>
                </a:solidFill>
                <a:latin typeface="Calibri"/>
                <a:cs typeface="Calibri"/>
              </a:rPr>
              <a:t>that </a:t>
            </a: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mean?</a:t>
            </a:r>
            <a:r>
              <a:rPr dirty="0" sz="1400" spc="-60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Why</a:t>
            </a:r>
            <a:r>
              <a:rPr dirty="0" sz="1400" spc="-60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800FF"/>
                </a:solidFill>
                <a:latin typeface="Calibri"/>
                <a:cs typeface="Calibri"/>
              </a:rPr>
              <a:t>that</a:t>
            </a:r>
            <a:r>
              <a:rPr dirty="0" sz="1400" spc="-60">
                <a:solidFill>
                  <a:srgbClr val="9800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9800FF"/>
                </a:solidFill>
                <a:latin typeface="Calibri"/>
                <a:cs typeface="Calibri"/>
              </a:rPr>
              <a:t>source?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180208" y="3269183"/>
            <a:ext cx="182245" cy="60960"/>
            <a:chOff x="2180208" y="3269183"/>
            <a:chExt cx="182245" cy="60960"/>
          </a:xfrm>
        </p:grpSpPr>
        <p:sp>
          <p:nvSpPr>
            <p:cNvPr id="20" name="object 20" descr=""/>
            <p:cNvSpPr/>
            <p:nvPr/>
          </p:nvSpPr>
          <p:spPr>
            <a:xfrm>
              <a:off x="2184971" y="3273945"/>
              <a:ext cx="131445" cy="36195"/>
            </a:xfrm>
            <a:custGeom>
              <a:avLst/>
              <a:gdLst/>
              <a:ahLst/>
              <a:cxnLst/>
              <a:rect l="l" t="t" r="r" b="b"/>
              <a:pathLst>
                <a:path w="131444" h="36195">
                  <a:moveTo>
                    <a:pt x="0" y="0"/>
                  </a:moveTo>
                  <a:lnTo>
                    <a:pt x="130911" y="36106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11692" y="3294887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79">
                  <a:moveTo>
                    <a:pt x="8369" y="0"/>
                  </a:moveTo>
                  <a:lnTo>
                    <a:pt x="0" y="30340"/>
                  </a:lnTo>
                  <a:lnTo>
                    <a:pt x="45859" y="26657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311692" y="3294887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79">
                  <a:moveTo>
                    <a:pt x="0" y="30340"/>
                  </a:moveTo>
                  <a:lnTo>
                    <a:pt x="45859" y="26657"/>
                  </a:lnTo>
                  <a:lnTo>
                    <a:pt x="8369" y="0"/>
                  </a:lnTo>
                  <a:lnTo>
                    <a:pt x="0" y="30340"/>
                  </a:lnTo>
                  <a:close/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7092404" y="4161602"/>
            <a:ext cx="1830070" cy="4006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615"/>
              </a:spcBef>
            </a:pPr>
            <a:r>
              <a:rPr dirty="0" sz="1400" spc="-25">
                <a:solidFill>
                  <a:srgbClr val="0000FF"/>
                </a:solidFill>
                <a:latin typeface="Calibri"/>
                <a:cs typeface="Calibri"/>
              </a:rPr>
              <a:t>You’ve</a:t>
            </a:r>
            <a:r>
              <a:rPr dirty="0" sz="14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FF"/>
                </a:solidFill>
                <a:latin typeface="Calibri"/>
                <a:cs typeface="Calibri"/>
              </a:rPr>
              <a:t>lost</a:t>
            </a:r>
            <a:r>
              <a:rPr dirty="0" sz="14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FF"/>
                </a:solidFill>
                <a:latin typeface="Calibri"/>
                <a:cs typeface="Calibri"/>
              </a:rPr>
              <a:t>me</a:t>
            </a:r>
            <a:r>
              <a:rPr dirty="0" sz="1400" spc="-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0000FF"/>
                </a:solidFill>
                <a:latin typeface="Calibri"/>
                <a:cs typeface="Calibri"/>
              </a:rPr>
              <a:t>now!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689623" y="1934006"/>
            <a:ext cx="699135" cy="87630"/>
            <a:chOff x="6689623" y="1934006"/>
            <a:chExt cx="699135" cy="87630"/>
          </a:xfrm>
        </p:grpSpPr>
        <p:sp>
          <p:nvSpPr>
            <p:cNvPr id="25" name="object 25" descr=""/>
            <p:cNvSpPr/>
            <p:nvPr/>
          </p:nvSpPr>
          <p:spPr>
            <a:xfrm>
              <a:off x="6737413" y="1954441"/>
              <a:ext cx="646430" cy="62230"/>
            </a:xfrm>
            <a:custGeom>
              <a:avLst/>
              <a:gdLst/>
              <a:ahLst/>
              <a:cxnLst/>
              <a:rect l="l" t="t" r="r" b="b"/>
              <a:pathLst>
                <a:path w="646429" h="62230">
                  <a:moveTo>
                    <a:pt x="646315" y="6203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694385" y="1938769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44526" y="0"/>
                  </a:moveTo>
                  <a:lnTo>
                    <a:pt x="0" y="11531"/>
                  </a:lnTo>
                  <a:lnTo>
                    <a:pt x="41529" y="31330"/>
                  </a:lnTo>
                  <a:lnTo>
                    <a:pt x="44526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694385" y="1938769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44526" y="0"/>
                  </a:moveTo>
                  <a:lnTo>
                    <a:pt x="0" y="11531"/>
                  </a:lnTo>
                  <a:lnTo>
                    <a:pt x="41529" y="31330"/>
                  </a:lnTo>
                  <a:lnTo>
                    <a:pt x="44526" y="0"/>
                  </a:lnTo>
                  <a:close/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070" y="4356938"/>
            <a:ext cx="287096" cy="64239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7193648" y="797825"/>
            <a:ext cx="1627505" cy="4006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dirty="0" sz="1400" spc="-20">
                <a:solidFill>
                  <a:srgbClr val="FF0000"/>
                </a:solidFill>
                <a:latin typeface="Calibri"/>
                <a:cs typeface="Calibri"/>
              </a:rPr>
              <a:t>Typo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6570370" y="959611"/>
            <a:ext cx="628650" cy="207645"/>
            <a:chOff x="6570370" y="959611"/>
            <a:chExt cx="628650" cy="207645"/>
          </a:xfrm>
        </p:grpSpPr>
        <p:sp>
          <p:nvSpPr>
            <p:cNvPr id="31" name="object 31" descr=""/>
            <p:cNvSpPr/>
            <p:nvPr/>
          </p:nvSpPr>
          <p:spPr>
            <a:xfrm>
              <a:off x="6616331" y="964374"/>
              <a:ext cx="577850" cy="182880"/>
            </a:xfrm>
            <a:custGeom>
              <a:avLst/>
              <a:gdLst/>
              <a:ahLst/>
              <a:cxnLst/>
              <a:rect l="l" t="t" r="r" b="b"/>
              <a:pathLst>
                <a:path w="577850" h="182880">
                  <a:moveTo>
                    <a:pt x="577316" y="0"/>
                  </a:moveTo>
                  <a:lnTo>
                    <a:pt x="0" y="182841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575132" y="1132217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36449" y="0"/>
                  </a:moveTo>
                  <a:lnTo>
                    <a:pt x="0" y="28054"/>
                  </a:lnTo>
                  <a:lnTo>
                    <a:pt x="45948" y="29997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75132" y="1132217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36449" y="0"/>
                  </a:moveTo>
                  <a:lnTo>
                    <a:pt x="0" y="28054"/>
                  </a:lnTo>
                  <a:lnTo>
                    <a:pt x="45948" y="29997"/>
                  </a:lnTo>
                  <a:lnTo>
                    <a:pt x="36449" y="0"/>
                  </a:lnTo>
                  <a:close/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92137"/>
            <a:ext cx="5753735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/>
              <a:t>4.</a:t>
            </a:r>
            <a:r>
              <a:rPr dirty="0" sz="5100" spc="-120"/>
              <a:t> </a:t>
            </a:r>
            <a:r>
              <a:rPr dirty="0" sz="5100" spc="-30"/>
              <a:t>Types</a:t>
            </a:r>
            <a:r>
              <a:rPr dirty="0" sz="5100" spc="-114"/>
              <a:t> </a:t>
            </a:r>
            <a:r>
              <a:rPr dirty="0" sz="5100"/>
              <a:t>of</a:t>
            </a:r>
            <a:r>
              <a:rPr dirty="0" sz="5100" spc="-110"/>
              <a:t> </a:t>
            </a:r>
            <a:r>
              <a:rPr dirty="0" sz="5100" spc="-10"/>
              <a:t>Writing</a:t>
            </a:r>
            <a:endParaRPr sz="5100"/>
          </a:p>
        </p:txBody>
      </p:sp>
      <p:sp>
        <p:nvSpPr>
          <p:cNvPr id="3" name="object 3" descr=""/>
          <p:cNvSpPr txBox="1"/>
          <p:nvPr/>
        </p:nvSpPr>
        <p:spPr>
          <a:xfrm>
            <a:off x="257775" y="1790395"/>
            <a:ext cx="3948429" cy="1945639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596265" indent="-564515">
              <a:lnSpc>
                <a:spcPct val="100000"/>
              </a:lnSpc>
              <a:spcBef>
                <a:spcPts val="1780"/>
              </a:spcBef>
              <a:buAutoNum type="alphaUcPeriod"/>
              <a:tabLst>
                <a:tab pos="596265" algn="l"/>
              </a:tabLst>
            </a:pPr>
            <a:r>
              <a:rPr dirty="0" sz="2800">
                <a:latin typeface="Arial"/>
                <a:cs typeface="Arial"/>
              </a:rPr>
              <a:t>Application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forms</a:t>
            </a:r>
            <a:endParaRPr sz="2800">
              <a:latin typeface="Arial"/>
              <a:cs typeface="Arial"/>
            </a:endParaRPr>
          </a:p>
          <a:p>
            <a:pPr marL="596265" indent="-564515">
              <a:lnSpc>
                <a:spcPct val="100000"/>
              </a:lnSpc>
              <a:spcBef>
                <a:spcPts val="1680"/>
              </a:spcBef>
              <a:buAutoNum type="alphaUcPeriod"/>
              <a:tabLst>
                <a:tab pos="596265" algn="l"/>
              </a:tabLst>
            </a:pPr>
            <a:r>
              <a:rPr dirty="0" sz="2800">
                <a:latin typeface="Arial"/>
                <a:cs typeface="Arial"/>
              </a:rPr>
              <a:t>Free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form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application</a:t>
            </a:r>
            <a:endParaRPr sz="2800">
              <a:latin typeface="Arial"/>
              <a:cs typeface="Arial"/>
            </a:endParaRPr>
          </a:p>
          <a:p>
            <a:pPr marL="596900" indent="-584200">
              <a:lnSpc>
                <a:spcPct val="100000"/>
              </a:lnSpc>
              <a:spcBef>
                <a:spcPts val="1680"/>
              </a:spcBef>
              <a:buAutoNum type="alphaUcPeriod"/>
              <a:tabLst>
                <a:tab pos="596900" algn="l"/>
              </a:tabLst>
            </a:pPr>
            <a:r>
              <a:rPr dirty="0" sz="2800" spc="-10">
                <a:latin typeface="Arial"/>
                <a:cs typeface="Arial"/>
              </a:rPr>
              <a:t>Letter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/>
              <a:t>Application</a:t>
            </a:r>
            <a:r>
              <a:rPr dirty="0" sz="3050" spc="-35"/>
              <a:t> </a:t>
            </a:r>
            <a:r>
              <a:rPr dirty="0" sz="3050" spc="-10"/>
              <a:t>forms</a:t>
            </a:r>
            <a:endParaRPr sz="3050"/>
          </a:p>
        </p:txBody>
      </p:sp>
      <p:sp>
        <p:nvSpPr>
          <p:cNvPr id="3" name="object 3" descr=""/>
          <p:cNvSpPr txBox="1"/>
          <p:nvPr/>
        </p:nvSpPr>
        <p:spPr>
          <a:xfrm>
            <a:off x="444593" y="1164028"/>
            <a:ext cx="7966075" cy="233934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495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funder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chosen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format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summary/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intro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might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only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thing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trustees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read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</a:tabLst>
            </a:pPr>
            <a:r>
              <a:rPr dirty="0" sz="2200" spc="-45">
                <a:latin typeface="Arial"/>
                <a:cs typeface="Arial"/>
              </a:rPr>
              <a:t>You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need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ensure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answer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questions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40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Use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all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tips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above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Think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about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asking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this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probably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cover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most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points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case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support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/>
              <a:t>Dealing</a:t>
            </a:r>
            <a:r>
              <a:rPr dirty="0" sz="3050" spc="-30"/>
              <a:t> </a:t>
            </a:r>
            <a:r>
              <a:rPr dirty="0" sz="3050"/>
              <a:t>with</a:t>
            </a:r>
            <a:r>
              <a:rPr dirty="0" sz="3050" spc="-15"/>
              <a:t> </a:t>
            </a:r>
            <a:r>
              <a:rPr dirty="0" sz="3050"/>
              <a:t>word</a:t>
            </a:r>
            <a:r>
              <a:rPr dirty="0" sz="3050" spc="-15"/>
              <a:t> </a:t>
            </a:r>
            <a:r>
              <a:rPr dirty="0" sz="3050" spc="-10"/>
              <a:t>counts</a:t>
            </a:r>
            <a:endParaRPr sz="3050"/>
          </a:p>
        </p:txBody>
      </p:sp>
      <p:sp>
        <p:nvSpPr>
          <p:cNvPr id="3" name="object 3" descr=""/>
          <p:cNvSpPr txBox="1"/>
          <p:nvPr/>
        </p:nvSpPr>
        <p:spPr>
          <a:xfrm>
            <a:off x="429225" y="1158439"/>
            <a:ext cx="7920990" cy="2969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53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instead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350">
                <a:latin typeface="Arial"/>
                <a:cs typeface="Arial"/>
              </a:rPr>
              <a:t>8and9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34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Check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which</a:t>
            </a:r>
            <a:endParaRPr sz="2400">
              <a:latin typeface="Arial"/>
              <a:cs typeface="Arial"/>
            </a:endParaRPr>
          </a:p>
          <a:p>
            <a:pPr marL="424815" marR="5080" indent="-412750">
              <a:lnSpc>
                <a:spcPct val="114999"/>
              </a:lnSpc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Active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vs.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Passive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Voice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example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8children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love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ice </a:t>
            </a:r>
            <a:r>
              <a:rPr dirty="0" sz="2400" spc="-160">
                <a:latin typeface="Arial"/>
                <a:cs typeface="Arial"/>
              </a:rPr>
              <a:t>cream9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(active)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vs.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8ice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cream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loved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children9 (passive)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3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Using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formatting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bullets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help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count.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3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Shorter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sentences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Free</a:t>
            </a:r>
            <a:r>
              <a:rPr dirty="0" sz="3400" spc="-60"/>
              <a:t> </a:t>
            </a:r>
            <a:r>
              <a:rPr dirty="0" sz="3400"/>
              <a:t>form</a:t>
            </a:r>
            <a:r>
              <a:rPr dirty="0" sz="3400" spc="-55"/>
              <a:t> </a:t>
            </a:r>
            <a:r>
              <a:rPr dirty="0" sz="3400" spc="-10"/>
              <a:t>application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44593" y="1046683"/>
            <a:ext cx="8313420" cy="319532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4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When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funder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asks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2/5/10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pages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Sometimes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give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structure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sometimes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don9t!</a:t>
            </a:r>
            <a:endParaRPr sz="2200">
              <a:latin typeface="Arial"/>
              <a:cs typeface="Arial"/>
            </a:endParaRPr>
          </a:p>
          <a:p>
            <a:pPr marL="409575" marR="926465" indent="-397510">
              <a:lnSpc>
                <a:spcPct val="150000"/>
              </a:lnSpc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still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expect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certain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content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(see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Case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for </a:t>
            </a:r>
            <a:r>
              <a:rPr dirty="0" sz="2200">
                <a:latin typeface="Arial"/>
                <a:cs typeface="Arial"/>
              </a:rPr>
              <a:t>Support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below).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They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have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100s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look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at</a:t>
            </a:r>
            <a:endParaRPr sz="2200">
              <a:latin typeface="Arial"/>
              <a:cs typeface="Arial"/>
            </a:endParaRPr>
          </a:p>
          <a:p>
            <a:pPr marL="3726179">
              <a:lnSpc>
                <a:spcPct val="100000"/>
              </a:lnSpc>
              <a:spcBef>
                <a:spcPts val="2520"/>
              </a:spcBef>
            </a:pPr>
            <a:r>
              <a:rPr dirty="0" sz="2200" spc="-170" i="1">
                <a:latin typeface="Arial"/>
                <a:cs typeface="Arial"/>
              </a:rPr>
              <a:t>Let9s</a:t>
            </a:r>
            <a:r>
              <a:rPr dirty="0" sz="2200" spc="-5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look</a:t>
            </a:r>
            <a:r>
              <a:rPr dirty="0" sz="2200" spc="-80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at</a:t>
            </a:r>
            <a:r>
              <a:rPr dirty="0" sz="2200" spc="-40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some</a:t>
            </a:r>
            <a:r>
              <a:rPr dirty="0" sz="2200" spc="-40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layout</a:t>
            </a:r>
            <a:r>
              <a:rPr dirty="0" sz="2200" spc="-40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ideas</a:t>
            </a:r>
            <a:r>
              <a:rPr dirty="0" sz="2200" spc="-40" i="1">
                <a:latin typeface="Arial"/>
                <a:cs typeface="Arial"/>
              </a:rPr>
              <a:t> </a:t>
            </a:r>
            <a:r>
              <a:rPr dirty="0" sz="2200" spc="-10" i="1">
                <a:latin typeface="Arial"/>
                <a:cs typeface="Arial"/>
              </a:rPr>
              <a:t>first...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07598" y="445630"/>
            <a:ext cx="3696335" cy="3433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What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are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issues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here?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1520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Font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Margins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pushed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edge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Full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justification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10">
                <a:latin typeface="Arial"/>
                <a:cs typeface="Arial"/>
              </a:rPr>
              <a:t> personality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Possibility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much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How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often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10">
                <a:latin typeface="Arial"/>
                <a:cs typeface="Arial"/>
              </a:rPr>
              <a:t> this?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800">
                <a:latin typeface="Arial"/>
                <a:cs typeface="Arial"/>
              </a:rPr>
              <a:t>How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would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reading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this?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13102" y="20522"/>
            <a:ext cx="3613150" cy="5102860"/>
            <a:chOff x="213102" y="20522"/>
            <a:chExt cx="3613150" cy="51028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406" y="155827"/>
              <a:ext cx="3371373" cy="482457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22627" y="30047"/>
              <a:ext cx="3594100" cy="5083810"/>
            </a:xfrm>
            <a:custGeom>
              <a:avLst/>
              <a:gdLst/>
              <a:ahLst/>
              <a:cxnLst/>
              <a:rect l="l" t="t" r="r" b="b"/>
              <a:pathLst>
                <a:path w="3594100" h="5083810">
                  <a:moveTo>
                    <a:pt x="0" y="5083403"/>
                  </a:moveTo>
                  <a:lnTo>
                    <a:pt x="3593871" y="5083403"/>
                  </a:lnTo>
                  <a:lnTo>
                    <a:pt x="3593871" y="0"/>
                  </a:lnTo>
                  <a:lnTo>
                    <a:pt x="0" y="0"/>
                  </a:lnTo>
                  <a:lnTo>
                    <a:pt x="0" y="5083403"/>
                  </a:lnTo>
                  <a:close/>
                </a:path>
              </a:pathLst>
            </a:custGeom>
            <a:ln w="1905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42328"/>
            <a:ext cx="80835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75"/>
              <a:t>You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55815" y="982802"/>
            <a:ext cx="4586605" cy="331724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15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How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you?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How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mental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health?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getting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support?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taking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breaks?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How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time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management?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335">
                <a:latin typeface="Arial"/>
                <a:cs typeface="Arial"/>
              </a:rPr>
              <a:t>8nos9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hitting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harder?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87825" y="284886"/>
            <a:ext cx="4445635" cy="4227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Why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this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clearer?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1520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12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point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DDA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compliant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Normal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Margins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Left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aligned</a:t>
            </a:r>
            <a:r>
              <a:rPr dirty="0" sz="1800" spc="-20">
                <a:latin typeface="Arial"/>
                <a:cs typeface="Arial"/>
              </a:rPr>
              <a:t> text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Font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styles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bold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italics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"/>
                <a:cs typeface="Arial"/>
              </a:rPr>
              <a:t>Bullet</a:t>
            </a:r>
            <a:r>
              <a:rPr dirty="0" sz="1800" spc="-10">
                <a:latin typeface="Arial"/>
                <a:cs typeface="Arial"/>
              </a:rPr>
              <a:t> points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 spc="-25">
                <a:latin typeface="Arial"/>
                <a:cs typeface="Arial"/>
              </a:rPr>
              <a:t>Box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0"/>
              </a:spcBef>
              <a:buChar char="●"/>
              <a:tabLst>
                <a:tab pos="469265" algn="l"/>
              </a:tabLst>
            </a:pPr>
            <a:r>
              <a:rPr dirty="0" sz="1800" spc="-10">
                <a:latin typeface="Arial"/>
                <a:cs typeface="Arial"/>
              </a:rPr>
              <a:t>Photo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dirty="0" sz="1800">
                <a:latin typeface="Arial"/>
                <a:cs typeface="Arial"/>
              </a:rPr>
              <a:t>Using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draw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attention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important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points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skim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it </a:t>
            </a:r>
            <a:r>
              <a:rPr dirty="0" sz="1800">
                <a:latin typeface="Arial"/>
                <a:cs typeface="Arial"/>
              </a:rPr>
              <a:t>they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good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sense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what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do!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2483" y="0"/>
            <a:ext cx="3671570" cy="5143500"/>
            <a:chOff x="152483" y="0"/>
            <a:chExt cx="367157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535" y="0"/>
              <a:ext cx="3633278" cy="51434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2008" y="0"/>
              <a:ext cx="3652520" cy="5143500"/>
            </a:xfrm>
            <a:custGeom>
              <a:avLst/>
              <a:gdLst/>
              <a:ahLst/>
              <a:cxnLst/>
              <a:rect l="l" t="t" r="r" b="b"/>
              <a:pathLst>
                <a:path w="3652520" h="5143500">
                  <a:moveTo>
                    <a:pt x="3652329" y="5143499"/>
                  </a:moveTo>
                  <a:lnTo>
                    <a:pt x="3652329" y="0"/>
                  </a:lnTo>
                </a:path>
                <a:path w="3652520" h="5143500">
                  <a:moveTo>
                    <a:pt x="0" y="0"/>
                  </a:moveTo>
                  <a:lnTo>
                    <a:pt x="0" y="5143499"/>
                  </a:lnTo>
                </a:path>
              </a:pathLst>
            </a:custGeom>
            <a:ln w="1905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2725" y="413155"/>
            <a:ext cx="3312160" cy="4347210"/>
            <a:chOff x="132725" y="413155"/>
            <a:chExt cx="3312160" cy="43472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242" y="531122"/>
              <a:ext cx="3087551" cy="410505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2250" y="422680"/>
              <a:ext cx="3293110" cy="4328160"/>
            </a:xfrm>
            <a:custGeom>
              <a:avLst/>
              <a:gdLst/>
              <a:ahLst/>
              <a:cxnLst/>
              <a:rect l="l" t="t" r="r" b="b"/>
              <a:pathLst>
                <a:path w="3293110" h="4328160">
                  <a:moveTo>
                    <a:pt x="0" y="4328121"/>
                  </a:moveTo>
                  <a:lnTo>
                    <a:pt x="3292932" y="4328121"/>
                  </a:lnTo>
                  <a:lnTo>
                    <a:pt x="3292932" y="0"/>
                  </a:lnTo>
                  <a:lnTo>
                    <a:pt x="0" y="0"/>
                  </a:lnTo>
                  <a:lnTo>
                    <a:pt x="0" y="4328121"/>
                  </a:lnTo>
                  <a:close/>
                </a:path>
              </a:pathLst>
            </a:custGeom>
            <a:ln w="1905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5522848" y="463149"/>
            <a:ext cx="3276600" cy="4297680"/>
            <a:chOff x="5522848" y="463149"/>
            <a:chExt cx="3276600" cy="429768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1898" y="482202"/>
              <a:ext cx="3238195" cy="425906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532373" y="472674"/>
              <a:ext cx="3257550" cy="4278630"/>
            </a:xfrm>
            <a:custGeom>
              <a:avLst/>
              <a:gdLst/>
              <a:ahLst/>
              <a:cxnLst/>
              <a:rect l="l" t="t" r="r" b="b"/>
              <a:pathLst>
                <a:path w="3257550" h="4278630">
                  <a:moveTo>
                    <a:pt x="0" y="4278122"/>
                  </a:moveTo>
                  <a:lnTo>
                    <a:pt x="3257245" y="4278122"/>
                  </a:lnTo>
                  <a:lnTo>
                    <a:pt x="3257245" y="0"/>
                  </a:lnTo>
                  <a:lnTo>
                    <a:pt x="0" y="0"/>
                  </a:lnTo>
                  <a:lnTo>
                    <a:pt x="0" y="4278122"/>
                  </a:lnTo>
                  <a:close/>
                </a:path>
              </a:pathLst>
            </a:custGeom>
            <a:ln w="1905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19233" y="545058"/>
            <a:ext cx="159004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Which</a:t>
            </a:r>
            <a:r>
              <a:rPr dirty="0" sz="2000" spc="-55"/>
              <a:t> </a:t>
            </a:r>
            <a:r>
              <a:rPr dirty="0" sz="2000" spc="-20"/>
              <a:t>would </a:t>
            </a:r>
            <a:r>
              <a:rPr dirty="0" sz="2000"/>
              <a:t>you</a:t>
            </a:r>
            <a:r>
              <a:rPr dirty="0" sz="2000" spc="-45"/>
              <a:t> </a:t>
            </a:r>
            <a:r>
              <a:rPr dirty="0" sz="2000"/>
              <a:t>prefer</a:t>
            </a:r>
            <a:r>
              <a:rPr dirty="0" sz="2000" spc="-45"/>
              <a:t> </a:t>
            </a:r>
            <a:r>
              <a:rPr dirty="0" sz="2000" spc="-25"/>
              <a:t>if </a:t>
            </a:r>
            <a:r>
              <a:rPr dirty="0" sz="2000"/>
              <a:t>you</a:t>
            </a:r>
            <a:r>
              <a:rPr dirty="0" sz="2000" spc="-50"/>
              <a:t> </a:t>
            </a:r>
            <a:r>
              <a:rPr dirty="0" sz="2000"/>
              <a:t>had</a:t>
            </a:r>
            <a:r>
              <a:rPr dirty="0" sz="2000" spc="-45"/>
              <a:t> </a:t>
            </a:r>
            <a:r>
              <a:rPr dirty="0" sz="2000" spc="-25"/>
              <a:t>100 </a:t>
            </a:r>
            <a:r>
              <a:rPr dirty="0" sz="2000"/>
              <a:t>to</a:t>
            </a:r>
            <a:r>
              <a:rPr dirty="0" sz="2000" spc="-30"/>
              <a:t> </a:t>
            </a:r>
            <a:r>
              <a:rPr dirty="0" sz="2000"/>
              <a:t>look</a:t>
            </a:r>
            <a:r>
              <a:rPr dirty="0" sz="2000" spc="-30"/>
              <a:t> </a:t>
            </a:r>
            <a:r>
              <a:rPr dirty="0" sz="2000" spc="-25"/>
              <a:t>at?</a:t>
            </a:r>
            <a:endParaRPr sz="2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772" y="146433"/>
            <a:ext cx="4438587" cy="488112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175" y="309969"/>
            <a:ext cx="2157730" cy="1305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Letters</a:t>
            </a:r>
            <a:r>
              <a:rPr dirty="0" sz="2800" spc="-75"/>
              <a:t> </a:t>
            </a:r>
            <a:r>
              <a:rPr dirty="0" sz="2800"/>
              <a:t>-</a:t>
            </a:r>
            <a:r>
              <a:rPr dirty="0" sz="2800" spc="-70"/>
              <a:t> </a:t>
            </a:r>
            <a:r>
              <a:rPr dirty="0" sz="2800" spc="-25"/>
              <a:t>The </a:t>
            </a:r>
            <a:r>
              <a:rPr dirty="0" sz="2800" spc="-10"/>
              <a:t>reading curve</a:t>
            </a:r>
            <a:endParaRPr sz="2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739" y="198798"/>
            <a:ext cx="3248975" cy="456887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6844" y="387650"/>
            <a:ext cx="3346703" cy="453896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282" y="1151966"/>
            <a:ext cx="5998210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/>
              <a:t>5.</a:t>
            </a:r>
            <a:r>
              <a:rPr dirty="0" sz="5100" spc="-85"/>
              <a:t> </a:t>
            </a:r>
            <a:r>
              <a:rPr dirty="0" sz="5100"/>
              <a:t>Useful</a:t>
            </a:r>
            <a:r>
              <a:rPr dirty="0" sz="5100" spc="-85"/>
              <a:t> </a:t>
            </a:r>
            <a:r>
              <a:rPr dirty="0" sz="5100" spc="-10"/>
              <a:t>resources</a:t>
            </a:r>
            <a:endParaRPr sz="51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91096"/>
            <a:ext cx="72536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Useful</a:t>
            </a:r>
            <a:r>
              <a:rPr dirty="0" sz="2800" spc="-114"/>
              <a:t> </a:t>
            </a:r>
            <a:r>
              <a:rPr dirty="0" sz="2800"/>
              <a:t>resources</a:t>
            </a:r>
            <a:r>
              <a:rPr dirty="0" sz="2800" spc="-114"/>
              <a:t> </a:t>
            </a:r>
            <a:r>
              <a:rPr dirty="0" sz="2800"/>
              <a:t>-</a:t>
            </a:r>
            <a:r>
              <a:rPr dirty="0" sz="2800" spc="-110"/>
              <a:t> </a:t>
            </a:r>
            <a:r>
              <a:rPr dirty="0" sz="2800"/>
              <a:t>Behavioural</a:t>
            </a:r>
            <a:r>
              <a:rPr dirty="0" sz="2800" spc="-120"/>
              <a:t> </a:t>
            </a:r>
            <a:r>
              <a:rPr dirty="0" sz="2800" spc="-10"/>
              <a:t>Economics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444593" y="999058"/>
            <a:ext cx="8122284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marR="146050" indent="-397510">
              <a:lnSpc>
                <a:spcPct val="150000"/>
              </a:lnSpc>
              <a:spcBef>
                <a:spcPts val="10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Change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Good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Using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Behavioural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Economics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Better </a:t>
            </a:r>
            <a:r>
              <a:rPr dirty="0" sz="2200">
                <a:latin typeface="Arial"/>
                <a:cs typeface="Arial"/>
              </a:rPr>
              <a:t>World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by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Bernard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Ross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Omar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Mahmoud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u="heavy" sz="2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HERE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  <a:tab pos="2706370" algn="l"/>
              </a:tabLst>
            </a:pPr>
            <a:r>
              <a:rPr dirty="0" sz="2200">
                <a:latin typeface="Arial"/>
                <a:cs typeface="Arial"/>
              </a:rPr>
              <a:t>Decision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Science</a:t>
            </a:r>
            <a:r>
              <a:rPr dirty="0" sz="2200">
                <a:latin typeface="Arial"/>
                <a:cs typeface="Arial"/>
              </a:rPr>
              <a:t>	-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case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studies,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events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research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u="heavy" sz="2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HERE</a:t>
            </a:r>
            <a:endParaRPr sz="2200">
              <a:latin typeface="Arial"/>
              <a:cs typeface="Arial"/>
            </a:endParaRPr>
          </a:p>
          <a:p>
            <a:pPr marL="409575" marR="5080" indent="-397510">
              <a:lnSpc>
                <a:spcPct val="150000"/>
              </a:lnSpc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Mind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Space: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Helping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Supporters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Choose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–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putting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science </a:t>
            </a:r>
            <a:r>
              <a:rPr dirty="0" sz="2200">
                <a:latin typeface="Arial"/>
                <a:cs typeface="Arial"/>
              </a:rPr>
              <a:t>into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cultural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fundraising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u="heavy" sz="2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HERE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Nudgestock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u="heavy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https://nudgestock.co.uk/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6" y="245262"/>
            <a:ext cx="7813675" cy="3020060"/>
          </a:xfrm>
          <a:prstGeom prst="rect">
            <a:avLst/>
          </a:prstGeom>
        </p:spPr>
        <p:txBody>
          <a:bodyPr wrap="square" lIns="0" tIns="258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dirty="0" sz="2800" b="1">
                <a:latin typeface="Arial"/>
                <a:cs typeface="Arial"/>
              </a:rPr>
              <a:t>Useful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resources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writing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dirty="0" sz="2800">
                <a:latin typeface="Arial"/>
                <a:cs typeface="Arial"/>
              </a:rPr>
              <a:t>Hemingway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http://www.hemingwayapp.com/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5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5"/>
              </a:spcBef>
            </a:pPr>
            <a:r>
              <a:rPr dirty="0" sz="2800">
                <a:latin typeface="Arial"/>
                <a:cs typeface="Arial"/>
              </a:rPr>
              <a:t>Powerful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words </a:t>
            </a:r>
            <a:r>
              <a:rPr dirty="0" u="heavy" sz="2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https://coschedule.com/blog/emotional-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headlines/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6" y="1163650"/>
            <a:ext cx="8301990" cy="32931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62865">
              <a:lnSpc>
                <a:spcPts val="3529"/>
              </a:lnSpc>
              <a:spcBef>
                <a:spcPts val="75"/>
              </a:spcBef>
            </a:pPr>
            <a:r>
              <a:rPr dirty="0" sz="2800" spc="-165">
                <a:latin typeface="Arial"/>
                <a:cs typeface="Arial"/>
              </a:rPr>
              <a:t>To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check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if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area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work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deprivation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will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want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look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Lower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Output </a:t>
            </a:r>
            <a:r>
              <a:rPr dirty="0" sz="2800">
                <a:latin typeface="Arial"/>
                <a:cs typeface="Arial"/>
              </a:rPr>
              <a:t>Area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(LOA).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Output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areas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do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population sizes.</a:t>
            </a:r>
            <a:endParaRPr sz="2800">
              <a:latin typeface="Arial"/>
              <a:cs typeface="Arial"/>
            </a:endParaRPr>
          </a:p>
          <a:p>
            <a:pPr marL="469900" marR="5080" indent="-443865">
              <a:lnSpc>
                <a:spcPct val="105000"/>
              </a:lnSpc>
              <a:spcBef>
                <a:spcPts val="1045"/>
              </a:spcBef>
              <a:buClr>
                <a:srgbClr val="595959"/>
              </a:buClr>
              <a:buChar char="●"/>
              <a:tabLst>
                <a:tab pos="469900" algn="l"/>
              </a:tabLst>
            </a:pPr>
            <a:r>
              <a:rPr dirty="0" sz="2800" spc="-10">
                <a:latin typeface="Arial"/>
                <a:cs typeface="Arial"/>
              </a:rPr>
              <a:t>LOA</a:t>
            </a:r>
            <a:r>
              <a:rPr dirty="0" sz="2800" spc="-1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info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here</a:t>
            </a:r>
            <a:r>
              <a:rPr dirty="0" sz="2800" spc="-50">
                <a:latin typeface="Arial"/>
                <a:cs typeface="Arial"/>
              </a:rPr>
              <a:t> - </a:t>
            </a: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http://dclgapps.communities.gov.uk/imd/iod_index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70"/>
              </a:spcBef>
            </a:pPr>
            <a:r>
              <a:rPr dirty="0" u="heavy" sz="2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.html#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Useful</a:t>
            </a:r>
            <a:r>
              <a:rPr dirty="0" spc="-5"/>
              <a:t> </a:t>
            </a:r>
            <a:r>
              <a:rPr dirty="0"/>
              <a:t>resources - Deprivation </a:t>
            </a:r>
            <a:r>
              <a:rPr dirty="0" spc="-10"/>
              <a:t>statistics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6" y="491096"/>
            <a:ext cx="8345170" cy="259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Useful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resources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75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dirty="0" sz="2800">
                <a:latin typeface="Arial"/>
                <a:cs typeface="Arial"/>
              </a:rPr>
              <a:t>Cultural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Engagement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Arts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Council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England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data </a:t>
            </a:r>
            <a:r>
              <a:rPr dirty="0" u="heavy" sz="2800" spc="-25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2"/>
              </a:rPr>
              <a:t>https://www.artscouncil.org.uk/research-</a:t>
            </a:r>
            <a:r>
              <a:rPr dirty="0" u="heavy" sz="28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2"/>
              </a:rPr>
              <a:t>and-</a:t>
            </a:r>
            <a:r>
              <a:rPr dirty="0" u="heavy" sz="2800" spc="-1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2"/>
              </a:rPr>
              <a:t>data/our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u="heavy" sz="28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2"/>
              </a:rPr>
              <a:t>-</a:t>
            </a:r>
            <a:r>
              <a:rPr dirty="0" u="heavy" sz="2800" spc="-1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2"/>
              </a:rPr>
              <a:t>research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The</a:t>
            </a:r>
            <a:r>
              <a:rPr dirty="0" spc="-10"/>
              <a:t> </a:t>
            </a:r>
            <a:r>
              <a:rPr dirty="0"/>
              <a:t>reading</a:t>
            </a:r>
            <a:r>
              <a:rPr dirty="0" spc="-10"/>
              <a:t> </a:t>
            </a:r>
            <a:r>
              <a:rPr dirty="0"/>
              <a:t>curve</a:t>
            </a:r>
            <a:r>
              <a:rPr dirty="0" spc="-10"/>
              <a:t> articles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804160">
              <a:lnSpc>
                <a:spcPct val="114999"/>
              </a:lnSpc>
              <a:spcBef>
                <a:spcPts val="100"/>
              </a:spcBef>
            </a:pPr>
            <a:r>
              <a:rPr dirty="0" u="none">
                <a:solidFill>
                  <a:srgbClr val="000000"/>
                </a:solidFill>
              </a:rPr>
              <a:t>What</a:t>
            </a:r>
            <a:r>
              <a:rPr dirty="0" u="none" spc="-60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Is</a:t>
            </a:r>
            <a:r>
              <a:rPr dirty="0" u="none" spc="-55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the</a:t>
            </a:r>
            <a:r>
              <a:rPr dirty="0" u="none" spc="-55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Reading</a:t>
            </a:r>
            <a:r>
              <a:rPr dirty="0" u="none" spc="-55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Curve</a:t>
            </a:r>
            <a:r>
              <a:rPr dirty="0" u="none" spc="-60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in</a:t>
            </a:r>
            <a:r>
              <a:rPr dirty="0" u="none" spc="-55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Direct</a:t>
            </a:r>
            <a:r>
              <a:rPr dirty="0" u="none" spc="-55">
                <a:solidFill>
                  <a:srgbClr val="000000"/>
                </a:solidFill>
              </a:rPr>
              <a:t> </a:t>
            </a:r>
            <a:r>
              <a:rPr dirty="0" u="none" spc="-10">
                <a:solidFill>
                  <a:srgbClr val="000000"/>
                </a:solidFill>
              </a:rPr>
              <a:t>Mail? </a:t>
            </a:r>
            <a:r>
              <a:rPr dirty="0" spc="-25">
                <a:hlinkClick r:id="rId2"/>
              </a:rPr>
              <a:t>https://bolger.com/what-</a:t>
            </a:r>
            <a:r>
              <a:rPr dirty="0" spc="-10">
                <a:hlinkClick r:id="rId2"/>
              </a:rPr>
              <a:t>is-</a:t>
            </a:r>
            <a:r>
              <a:rPr dirty="0" spc="-20">
                <a:hlinkClick r:id="rId2"/>
              </a:rPr>
              <a:t>the-reading-</a:t>
            </a:r>
            <a:r>
              <a:rPr dirty="0" spc="-10">
                <a:hlinkClick r:id="rId2"/>
              </a:rPr>
              <a:t>curve/</a:t>
            </a:r>
          </a:p>
          <a:p>
            <a:pPr>
              <a:lnSpc>
                <a:spcPct val="100000"/>
              </a:lnSpc>
              <a:spcBef>
                <a:spcPts val="505"/>
              </a:spcBef>
            </a:pPr>
          </a:p>
          <a:p>
            <a:pPr marL="12700" marR="2632710">
              <a:lnSpc>
                <a:spcPct val="114999"/>
              </a:lnSpc>
            </a:pPr>
            <a:r>
              <a:rPr dirty="0" u="none">
                <a:solidFill>
                  <a:srgbClr val="000000"/>
                </a:solidFill>
              </a:rPr>
              <a:t>Who</a:t>
            </a:r>
            <a:r>
              <a:rPr dirty="0" u="none" spc="-50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Is</a:t>
            </a:r>
            <a:r>
              <a:rPr dirty="0" u="none" spc="-45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Dr</a:t>
            </a:r>
            <a:r>
              <a:rPr dirty="0" u="none" spc="-45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Siegfried</a:t>
            </a:r>
            <a:r>
              <a:rPr dirty="0" u="none" spc="-50">
                <a:solidFill>
                  <a:srgbClr val="000000"/>
                </a:solidFill>
              </a:rPr>
              <a:t> </a:t>
            </a:r>
            <a:r>
              <a:rPr dirty="0" u="none" spc="-10">
                <a:solidFill>
                  <a:srgbClr val="000000"/>
                </a:solidFill>
              </a:rPr>
              <a:t>Vogele? </a:t>
            </a:r>
            <a:r>
              <a:rPr dirty="0" spc="-10">
                <a:hlinkClick r:id="rId3"/>
              </a:rPr>
              <a:t>https://mailandprint.co.uk/dr_siegfried_vogele/</a:t>
            </a:r>
          </a:p>
          <a:p>
            <a:pPr>
              <a:lnSpc>
                <a:spcPct val="100000"/>
              </a:lnSpc>
              <a:spcBef>
                <a:spcPts val="505"/>
              </a:spcBef>
            </a:pPr>
          </a:p>
          <a:p>
            <a:pPr marL="12700" marR="5080">
              <a:lnSpc>
                <a:spcPct val="114999"/>
              </a:lnSpc>
            </a:pPr>
            <a:r>
              <a:rPr dirty="0" u="none">
                <a:solidFill>
                  <a:srgbClr val="000000"/>
                </a:solidFill>
              </a:rPr>
              <a:t>How</a:t>
            </a:r>
            <a:r>
              <a:rPr dirty="0" u="none" spc="-60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People</a:t>
            </a:r>
            <a:r>
              <a:rPr dirty="0" u="none" spc="-55">
                <a:solidFill>
                  <a:srgbClr val="000000"/>
                </a:solidFill>
              </a:rPr>
              <a:t> </a:t>
            </a:r>
            <a:r>
              <a:rPr dirty="0" u="none">
                <a:solidFill>
                  <a:srgbClr val="000000"/>
                </a:solidFill>
              </a:rPr>
              <a:t>Read</a:t>
            </a:r>
            <a:r>
              <a:rPr dirty="0" u="none" spc="-60">
                <a:solidFill>
                  <a:srgbClr val="000000"/>
                </a:solidFill>
              </a:rPr>
              <a:t> </a:t>
            </a:r>
            <a:r>
              <a:rPr dirty="0" u="none" spc="-10">
                <a:solidFill>
                  <a:srgbClr val="000000"/>
                </a:solidFill>
              </a:rPr>
              <a:t>Letters </a:t>
            </a:r>
            <a:r>
              <a:rPr dirty="0" spc="-20">
                <a:hlinkClick r:id="rId4"/>
              </a:rPr>
              <a:t>https://medium.com/@chriskfundraising/how-people-read-letters-</a:t>
            </a:r>
            <a:r>
              <a:rPr dirty="0" spc="-25">
                <a:hlinkClick r:id="rId4"/>
              </a:rPr>
              <a:t>1e</a:t>
            </a:r>
            <a:r>
              <a:rPr dirty="0" u="none" spc="-25"/>
              <a:t> </a:t>
            </a:r>
            <a:r>
              <a:rPr dirty="0" spc="-10">
                <a:hlinkClick r:id="rId4"/>
              </a:rPr>
              <a:t>cf40948738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42328"/>
            <a:ext cx="80835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75"/>
              <a:t>You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55815" y="982802"/>
            <a:ext cx="8296909" cy="34594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4480" marR="242570" indent="-272415">
              <a:lnSpc>
                <a:spcPct val="150000"/>
              </a:lnSpc>
              <a:spcBef>
                <a:spcPts val="100"/>
              </a:spcBef>
              <a:buChar char="•"/>
              <a:tabLst>
                <a:tab pos="284480" algn="l"/>
              </a:tabLst>
            </a:pPr>
            <a:r>
              <a:rPr dirty="0" sz="2400" spc="-50">
                <a:latin typeface="Arial"/>
                <a:cs typeface="Arial"/>
              </a:rPr>
              <a:t>You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best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work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organisation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you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ok.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2000"/>
              </a:spcBef>
              <a:buChar char="•"/>
              <a:tabLst>
                <a:tab pos="283845" algn="l"/>
              </a:tabLst>
            </a:pPr>
            <a:r>
              <a:rPr dirty="0" sz="2400" spc="-50">
                <a:latin typeface="Arial"/>
                <a:cs typeface="Arial"/>
              </a:rPr>
              <a:t>You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can9t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write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frazzled</a:t>
            </a:r>
            <a:endParaRPr sz="2400">
              <a:latin typeface="Arial"/>
              <a:cs typeface="Arial"/>
            </a:endParaRPr>
          </a:p>
          <a:p>
            <a:pPr marL="284480" marR="5080" indent="-272415">
              <a:lnSpc>
                <a:spcPct val="150000"/>
              </a:lnSpc>
              <a:spcBef>
                <a:spcPts val="560"/>
              </a:spcBef>
              <a:buChar char="•"/>
              <a:tabLst>
                <a:tab pos="284480" algn="l"/>
              </a:tabLst>
            </a:pP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always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been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important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question,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however,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post </a:t>
            </a:r>
            <a:r>
              <a:rPr dirty="0" sz="2400" spc="-10">
                <a:latin typeface="Arial"/>
                <a:cs typeface="Arial"/>
              </a:rPr>
              <a:t>COVID-</a:t>
            </a:r>
            <a:r>
              <a:rPr dirty="0" sz="2400">
                <a:latin typeface="Arial"/>
                <a:cs typeface="Arial"/>
              </a:rPr>
              <a:t>19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cost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living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crisis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world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very</a:t>
            </a:r>
            <a:r>
              <a:rPr dirty="0" sz="2400" spc="6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different.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42328"/>
            <a:ext cx="290449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Stress</a:t>
            </a:r>
            <a:r>
              <a:rPr dirty="0" sz="3400" spc="-30"/>
              <a:t> </a:t>
            </a:r>
            <a:r>
              <a:rPr dirty="0" sz="3400" spc="-10"/>
              <a:t>Bucket</a:t>
            </a:r>
            <a:endParaRPr sz="3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799" y="1133678"/>
            <a:ext cx="1385887" cy="10715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1944" y="819156"/>
            <a:ext cx="3629157" cy="390852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Writing</a:t>
            </a:r>
            <a:r>
              <a:rPr dirty="0" sz="3400" spc="-60"/>
              <a:t> </a:t>
            </a:r>
            <a:r>
              <a:rPr dirty="0" sz="3400"/>
              <a:t>for</a:t>
            </a:r>
            <a:r>
              <a:rPr dirty="0" sz="3400" spc="-55"/>
              <a:t> </a:t>
            </a:r>
            <a:r>
              <a:rPr dirty="0" sz="3400"/>
              <a:t>Impact</a:t>
            </a:r>
            <a:r>
              <a:rPr dirty="0" sz="3400" spc="-55"/>
              <a:t> </a:t>
            </a:r>
            <a:r>
              <a:rPr dirty="0" sz="3400"/>
              <a:t>-</a:t>
            </a:r>
            <a:r>
              <a:rPr dirty="0" sz="3400" spc="-50"/>
              <a:t> </a:t>
            </a:r>
            <a:r>
              <a:rPr dirty="0" sz="3400"/>
              <a:t>what</a:t>
            </a:r>
            <a:r>
              <a:rPr dirty="0" sz="3400" spc="-55"/>
              <a:t> </a:t>
            </a:r>
            <a:r>
              <a:rPr dirty="0" sz="3400"/>
              <a:t>do</a:t>
            </a:r>
            <a:r>
              <a:rPr dirty="0" sz="3400" spc="-60"/>
              <a:t> </a:t>
            </a:r>
            <a:r>
              <a:rPr dirty="0" sz="3400"/>
              <a:t>we</a:t>
            </a:r>
            <a:r>
              <a:rPr dirty="0" sz="3400" spc="-55"/>
              <a:t> </a:t>
            </a:r>
            <a:r>
              <a:rPr dirty="0" sz="3400" spc="-10"/>
              <a:t>mean?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384726" y="1212291"/>
            <a:ext cx="4720590" cy="279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latin typeface="Arial"/>
                <a:cs typeface="Arial"/>
              </a:rPr>
              <a:t>Other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titles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for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this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session</a:t>
            </a:r>
            <a:endParaRPr sz="2600">
              <a:latin typeface="Arial"/>
              <a:cs typeface="Arial"/>
            </a:endParaRPr>
          </a:p>
          <a:p>
            <a:pPr marL="469265" indent="-4273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2600">
                <a:latin typeface="Arial"/>
                <a:cs typeface="Arial"/>
              </a:rPr>
              <a:t>Be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less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boring</a:t>
            </a:r>
            <a:endParaRPr sz="2600">
              <a:latin typeface="Arial"/>
              <a:cs typeface="Arial"/>
            </a:endParaRPr>
          </a:p>
          <a:p>
            <a:pPr marL="469265" indent="-4273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2600">
                <a:latin typeface="Arial"/>
                <a:cs typeface="Arial"/>
              </a:rPr>
              <a:t>Get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point</a:t>
            </a:r>
            <a:endParaRPr sz="2600">
              <a:latin typeface="Arial"/>
              <a:cs typeface="Arial"/>
            </a:endParaRPr>
          </a:p>
          <a:p>
            <a:pPr marL="469265" indent="-4273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2600">
                <a:latin typeface="Arial"/>
                <a:cs typeface="Arial"/>
              </a:rPr>
              <a:t>Focus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key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information</a:t>
            </a:r>
            <a:endParaRPr sz="2600">
              <a:latin typeface="Arial"/>
              <a:cs typeface="Arial"/>
            </a:endParaRPr>
          </a:p>
          <a:p>
            <a:pPr marL="469265" indent="-4273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2600">
                <a:latin typeface="Arial"/>
                <a:cs typeface="Arial"/>
              </a:rPr>
              <a:t>Stop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waffling</a:t>
            </a:r>
            <a:endParaRPr sz="2600">
              <a:latin typeface="Arial"/>
              <a:cs typeface="Arial"/>
            </a:endParaRPr>
          </a:p>
          <a:p>
            <a:pPr marL="469265" indent="-4273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2600" spc="-200">
                <a:latin typeface="Arial"/>
                <a:cs typeface="Arial"/>
              </a:rPr>
              <a:t>Let9s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start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relationship!</a:t>
            </a:r>
            <a:endParaRPr sz="2600">
              <a:latin typeface="Arial"/>
              <a:cs typeface="Arial"/>
            </a:endParaRPr>
          </a:p>
          <a:p>
            <a:pPr marL="469265" indent="-42735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2600">
                <a:latin typeface="Arial"/>
                <a:cs typeface="Arial"/>
              </a:rPr>
              <a:t>Make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human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connection!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Session</a:t>
            </a:r>
            <a:r>
              <a:rPr dirty="0" sz="3400" spc="-25"/>
              <a:t> </a:t>
            </a:r>
            <a:r>
              <a:rPr dirty="0" sz="3400" spc="-10"/>
              <a:t>Overview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359126" y="1103577"/>
            <a:ext cx="7868920" cy="287845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495300" indent="-482600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495300" algn="l"/>
              </a:tabLst>
            </a:pPr>
            <a:r>
              <a:rPr dirty="0" sz="2400" spc="-10">
                <a:latin typeface="Arial"/>
                <a:cs typeface="Arial"/>
              </a:rPr>
              <a:t>Behavioural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Economics</a:t>
            </a:r>
            <a:endParaRPr sz="2400">
              <a:latin typeface="Arial"/>
              <a:cs typeface="Arial"/>
            </a:endParaRPr>
          </a:p>
          <a:p>
            <a:pPr marL="495300" indent="-48260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495300" algn="l"/>
              </a:tabLst>
            </a:pPr>
            <a:r>
              <a:rPr dirty="0" sz="2400">
                <a:latin typeface="Arial"/>
                <a:cs typeface="Arial"/>
              </a:rPr>
              <a:t>Case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  <a:p>
            <a:pPr marL="495300" indent="-4826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95300" algn="l"/>
              </a:tabLst>
            </a:pPr>
            <a:r>
              <a:rPr dirty="0" sz="2400">
                <a:latin typeface="Arial"/>
                <a:cs typeface="Arial"/>
              </a:rPr>
              <a:t>General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Tips</a:t>
            </a:r>
            <a:endParaRPr sz="2400">
              <a:latin typeface="Arial"/>
              <a:cs typeface="Arial"/>
            </a:endParaRPr>
          </a:p>
          <a:p>
            <a:pPr marL="495300" marR="5080" indent="-483234">
              <a:lnSpc>
                <a:spcPct val="130000"/>
              </a:lnSpc>
              <a:buAutoNum type="arabicPeriod"/>
              <a:tabLst>
                <a:tab pos="495300" algn="l"/>
              </a:tabLst>
            </a:pPr>
            <a:r>
              <a:rPr dirty="0" sz="2400" spc="-10">
                <a:latin typeface="Arial"/>
                <a:cs typeface="Arial"/>
              </a:rPr>
              <a:t>Types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Writing: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Applications,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Free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Form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Applications, Letters</a:t>
            </a:r>
            <a:endParaRPr sz="2400">
              <a:latin typeface="Arial"/>
              <a:cs typeface="Arial"/>
            </a:endParaRPr>
          </a:p>
          <a:p>
            <a:pPr marL="495300" indent="-4826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95300" algn="l"/>
              </a:tabLst>
            </a:pPr>
            <a:r>
              <a:rPr dirty="0" sz="2400">
                <a:latin typeface="Arial"/>
                <a:cs typeface="Arial"/>
              </a:rPr>
              <a:t>Useful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for Impact &amp; Case for Support- Lucy Stone</dc:title>
  <dcterms:created xsi:type="dcterms:W3CDTF">2024-01-10T13:20:09Z</dcterms:created>
  <dcterms:modified xsi:type="dcterms:W3CDTF">2024-01-10T13:20:09Z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2023-10-19T00:00:00Z</vt:filetime>
  </property>
  <property fmtid="{D5CDD505-2E9C-101B-9397-08002B2CF9AE}" pid="3" name="Creator">
    <vt:lpwstr>Google</vt:lpwstr>
  </property>
  <property fmtid="{D5CDD505-2E9C-101B-9397-08002B2CF9AE}" pid="4" name="LastSaved">
    <vt:filetime>2024-01-10T00:00:00Z</vt:filetime>
  </property>
  <property fmtid="{D5CDD505-2E9C-101B-9397-08002B2CF9AE}" pid="5" name="Producer">
    <vt:lpwstr>GPL Ghostscript 10.00.0</vt:lpwstr>
  </property>
</Properties>
</file>